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9" r:id="rId4"/>
    <p:sldId id="284" r:id="rId5"/>
    <p:sldId id="267" r:id="rId6"/>
    <p:sldId id="268" r:id="rId7"/>
    <p:sldId id="269" r:id="rId8"/>
    <p:sldId id="275" r:id="rId9"/>
    <p:sldId id="271" r:id="rId10"/>
    <p:sldId id="272" r:id="rId11"/>
    <p:sldId id="273" r:id="rId12"/>
    <p:sldId id="261" r:id="rId13"/>
    <p:sldId id="262" r:id="rId14"/>
    <p:sldId id="282" r:id="rId15"/>
    <p:sldId id="291" r:id="rId16"/>
    <p:sldId id="290" r:id="rId17"/>
    <p:sldId id="293" r:id="rId18"/>
    <p:sldId id="295" r:id="rId19"/>
    <p:sldId id="260" r:id="rId20"/>
    <p:sldId id="278" r:id="rId21"/>
  </p:sldIdLst>
  <p:sldSz cx="18288000" cy="10287000"/>
  <p:notesSz cx="6858000" cy="9144000"/>
  <p:embeddedFontLst>
    <p:embeddedFont>
      <p:font typeface="B Nazanin" panose="00000400000000000000" pitchFamily="2" charset="-78"/>
      <p:regular r:id="rId24"/>
      <p:bold r:id="rId25"/>
    </p:embeddedFont>
    <p:embeddedFont>
      <p:font typeface="B Titr" panose="00000700000000000000" pitchFamily="2" charset="-78"/>
      <p:bold r:id="rId26"/>
    </p:embeddedFont>
    <p:embeddedFont>
      <p:font typeface="B Zar" panose="00000400000000000000" pitchFamily="2" charset="-78"/>
      <p:regular r:id="rId27"/>
      <p:bold r:id="rId28"/>
    </p:embeddedFont>
    <p:embeddedFont>
      <p:font typeface="Canva Sans" panose="020B0604020202020204" charset="0"/>
      <p:regular r:id="rId29"/>
    </p:embeddedFont>
    <p:embeddedFont>
      <p:font typeface="Canva Sans Bold" panose="020B0604020202020204" charset="0"/>
      <p:regular r:id="rId30"/>
    </p:embeddedFont>
    <p:embeddedFont>
      <p:font typeface="League Spartan" panose="020B060402020202020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AD"/>
    <a:srgbClr val="3B4F76"/>
    <a:srgbClr val="032D68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4" d="100"/>
          <a:sy n="64" d="100"/>
        </p:scale>
        <p:origin x="6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B2AF911-D634-E6E0-81CF-51223D931B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8FBA82-0F04-5D85-B3AC-57C92E2B341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0F390-C337-4301-A81F-E4497011738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74FB1B-1A41-D678-B8B2-C3A5088A92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A648AC-EC93-EF70-FE84-5741EC1F23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BF576-E05A-461D-AD24-162954F25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975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A22E5-F1F2-421C-9B01-C17F21A58FB6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BE3EA-B4BF-4CEE-BEF2-5C2F10663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2837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1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6.png"/><Relationship Id="rId7" Type="http://schemas.openxmlformats.org/officeDocument/2006/relationships/image" Target="../media/image16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4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11.png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8B0D8D07-5973-4030-73B2-1B1B8CC81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931947" y="2861215"/>
            <a:ext cx="8249967" cy="2653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10890"/>
              </a:lnSpc>
            </a:pPr>
            <a:r>
              <a:rPr lang="ar-EG" sz="4800" b="1" dirty="0">
                <a:solidFill>
                  <a:srgbClr val="004AAD"/>
                </a:solidFill>
                <a:latin typeface="League Spartan"/>
                <a:ea typeface="League Spartan"/>
                <a:cs typeface="B Zar" panose="00000400000000000000" pitchFamily="2" charset="-78"/>
                <a:sym typeface="League Spartan"/>
                <a:rtl/>
              </a:rPr>
              <a:t>عنوان</a:t>
            </a:r>
            <a:r>
              <a:rPr lang="fa-IR" sz="4800" b="1" dirty="0">
                <a:solidFill>
                  <a:srgbClr val="004AAD"/>
                </a:solidFill>
                <a:latin typeface="League Spartan"/>
                <a:ea typeface="League Spartan"/>
                <a:cs typeface="B Zar" panose="00000400000000000000" pitchFamily="2" charset="-78"/>
                <a:sym typeface="League Spartan"/>
                <a:rtl/>
              </a:rPr>
              <a:t> طرح/ایده سرمایه گذاری: </a:t>
            </a:r>
          </a:p>
          <a:p>
            <a:pPr algn="r" rtl="1">
              <a:lnSpc>
                <a:spcPts val="10890"/>
              </a:lnSpc>
            </a:pPr>
            <a:r>
              <a:rPr lang="fa-IR" sz="5400" b="1" i="1" dirty="0">
                <a:solidFill>
                  <a:srgbClr val="0066FF"/>
                </a:solidFill>
                <a:latin typeface="League Spartan"/>
                <a:ea typeface="League Spartan"/>
                <a:cs typeface="B Zar" panose="00000400000000000000" pitchFamily="2" charset="-78"/>
                <a:sym typeface="League Spartan"/>
                <a:rtl/>
              </a:rPr>
              <a:t>..................</a:t>
            </a:r>
            <a:endParaRPr lang="ar-EG" sz="5400" b="1" i="1" dirty="0">
              <a:solidFill>
                <a:srgbClr val="0066FF"/>
              </a:solidFill>
              <a:latin typeface="League Spartan"/>
              <a:ea typeface="League Spartan"/>
              <a:cs typeface="B Zar" panose="00000400000000000000" pitchFamily="2" charset="-78"/>
              <a:sym typeface="League Spartan"/>
              <a:rtl/>
            </a:endParaRP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E35D70C4-5E4A-BAE7-6703-321667216176}"/>
              </a:ext>
            </a:extLst>
          </p:cNvPr>
          <p:cNvSpPr txBox="1"/>
          <p:nvPr/>
        </p:nvSpPr>
        <p:spPr>
          <a:xfrm>
            <a:off x="3442519" y="7237090"/>
            <a:ext cx="6885041" cy="15927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3600" b="1" dirty="0">
                <a:solidFill>
                  <a:srgbClr val="004AAD"/>
                </a:solidFill>
                <a:latin typeface="League Spartan"/>
                <a:ea typeface="League Spartan"/>
                <a:cs typeface="B Zar" panose="00000400000000000000" pitchFamily="2" charset="-78"/>
                <a:sym typeface="League Spartan"/>
                <a:rtl/>
              </a:rPr>
              <a:t>پیشنهاد دهنده:</a:t>
            </a:r>
          </a:p>
          <a:p>
            <a:pPr algn="r" rtl="1">
              <a:lnSpc>
                <a:spcPct val="150000"/>
              </a:lnSpc>
            </a:pPr>
            <a:r>
              <a:rPr lang="fa-IR" sz="3600" b="1" i="1" dirty="0">
                <a:solidFill>
                  <a:srgbClr val="004AAD"/>
                </a:solidFill>
                <a:latin typeface="League Spartan"/>
                <a:ea typeface="League Spartan"/>
                <a:cs typeface="B Zar" panose="00000400000000000000" pitchFamily="2" charset="-78"/>
                <a:sym typeface="League Spartan"/>
                <a:rtl/>
              </a:rPr>
              <a:t>هسته فناور/شرکت ..............</a:t>
            </a:r>
            <a:endParaRPr lang="ar-EG" sz="3600" b="1" i="1" dirty="0">
              <a:solidFill>
                <a:srgbClr val="FF0000"/>
              </a:solidFill>
              <a:latin typeface="League Spartan"/>
              <a:ea typeface="League Spartan"/>
              <a:cs typeface="B Zar" panose="00000400000000000000" pitchFamily="2" charset="-78"/>
              <a:sym typeface="League Spartan"/>
              <a:rtl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AF069B2-A942-754D-966F-B014214AA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9693" y="0"/>
            <a:ext cx="6781800" cy="2229862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-2241567" y="4702993"/>
            <a:ext cx="6028324" cy="6028324"/>
          </a:xfrm>
          <a:custGeom>
            <a:avLst/>
            <a:gdLst/>
            <a:ahLst/>
            <a:cxnLst/>
            <a:rect l="l" t="t" r="r" b="b"/>
            <a:pathLst>
              <a:path w="6028324" h="6028324">
                <a:moveTo>
                  <a:pt x="0" y="0"/>
                </a:moveTo>
                <a:lnTo>
                  <a:pt x="6028324" y="0"/>
                </a:lnTo>
                <a:lnTo>
                  <a:pt x="6028324" y="6028324"/>
                </a:lnTo>
                <a:lnTo>
                  <a:pt x="0" y="60283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746275" y="3263628"/>
            <a:ext cx="1766739" cy="713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300"/>
              </a:lnSpc>
              <a:spcBef>
                <a:spcPct val="0"/>
              </a:spcBef>
            </a:pPr>
            <a:r>
              <a:rPr lang="ar-EG" sz="5300">
                <a:solidFill>
                  <a:srgbClr val="FFFFFF"/>
                </a:solidFill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  <a:t>معرفی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2438400" y="2476500"/>
            <a:ext cx="14478000" cy="7010400"/>
            <a:chOff x="0" y="0"/>
            <a:chExt cx="3896010" cy="202518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96010" cy="2025182"/>
            </a:xfrm>
            <a:custGeom>
              <a:avLst/>
              <a:gdLst/>
              <a:ahLst/>
              <a:cxnLst/>
              <a:rect l="l" t="t" r="r" b="b"/>
              <a:pathLst>
                <a:path w="3896010" h="2025182">
                  <a:moveTo>
                    <a:pt x="26691" y="0"/>
                  </a:moveTo>
                  <a:lnTo>
                    <a:pt x="3869318" y="0"/>
                  </a:lnTo>
                  <a:cubicBezTo>
                    <a:pt x="3884060" y="0"/>
                    <a:pt x="3896010" y="11950"/>
                    <a:pt x="3896010" y="26691"/>
                  </a:cubicBezTo>
                  <a:lnTo>
                    <a:pt x="3896010" y="1998490"/>
                  </a:lnTo>
                  <a:cubicBezTo>
                    <a:pt x="3896010" y="2005569"/>
                    <a:pt x="3893198" y="2012358"/>
                    <a:pt x="3888192" y="2017364"/>
                  </a:cubicBezTo>
                  <a:cubicBezTo>
                    <a:pt x="3883187" y="2022370"/>
                    <a:pt x="3876397" y="2025182"/>
                    <a:pt x="3869318" y="2025182"/>
                  </a:cubicBezTo>
                  <a:lnTo>
                    <a:pt x="26691" y="2025182"/>
                  </a:lnTo>
                  <a:cubicBezTo>
                    <a:pt x="11950" y="2025182"/>
                    <a:pt x="0" y="2013231"/>
                    <a:pt x="0" y="1998490"/>
                  </a:cubicBezTo>
                  <a:lnTo>
                    <a:pt x="0" y="26691"/>
                  </a:lnTo>
                  <a:cubicBezTo>
                    <a:pt x="0" y="11950"/>
                    <a:pt x="11950" y="0"/>
                    <a:pt x="26691" y="0"/>
                  </a:cubicBezTo>
                  <a:close/>
                </a:path>
              </a:pathLst>
            </a:custGeom>
            <a:solidFill>
              <a:srgbClr val="1D3461">
                <a:alpha val="86667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896010" cy="20632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cs typeface="B Nazanin" panose="00000400000000000000" pitchFamily="2" charset="-78"/>
              </a:endParaRPr>
            </a:p>
          </p:txBody>
        </p:sp>
      </p:grpSp>
      <p:graphicFrame>
        <p:nvGraphicFramePr>
          <p:cNvPr id="9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200316"/>
              </p:ext>
            </p:extLst>
          </p:nvPr>
        </p:nvGraphicFramePr>
        <p:xfrm>
          <a:off x="2819400" y="2955591"/>
          <a:ext cx="13715999" cy="6052217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tblPr>
              <a:tblGrid>
                <a:gridCol w="2551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1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56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5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50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469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533198">
                <a:tc>
                  <a:txBody>
                    <a:bodyPr/>
                    <a:lstStyle/>
                    <a:p>
                      <a:pPr algn="ctr" rtl="1">
                        <a:lnSpc>
                          <a:spcPts val="2520"/>
                        </a:lnSpc>
                        <a:defRPr/>
                      </a:pPr>
                      <a:endParaRPr lang="en-US" sz="3000" dirty="0"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ar-EG" sz="3000" b="1" dirty="0">
                          <a:solidFill>
                            <a:srgbClr val="032D68"/>
                          </a:solidFill>
                          <a:latin typeface="Canva Sans Bold"/>
                          <a:ea typeface="Canva Sans Bold"/>
                          <a:cs typeface="B Nazanin" panose="00000400000000000000" pitchFamily="2" charset="-78"/>
                          <a:sym typeface="Canva Sans Bold"/>
                          <a:rtl/>
                        </a:rPr>
                        <a:t>توضیحات</a:t>
                      </a:r>
                    </a:p>
                  </a:txBody>
                  <a:tcPr marL="133350" marR="133350" marT="133350" marB="1333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A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520"/>
                        </a:lnSpc>
                        <a:defRPr/>
                      </a:pPr>
                      <a:endParaRPr lang="en-US" sz="3000" dirty="0"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ar-EG" sz="3000" b="1" dirty="0">
                          <a:solidFill>
                            <a:srgbClr val="032D68"/>
                          </a:solidFill>
                          <a:latin typeface="Canva Sans Bold"/>
                          <a:ea typeface="Canva Sans Bold"/>
                          <a:cs typeface="B Nazanin" panose="00000400000000000000" pitchFamily="2" charset="-78"/>
                          <a:sym typeface="Canva Sans Bold"/>
                          <a:rtl/>
                        </a:rPr>
                        <a:t>سهم بازار داخل</a:t>
                      </a:r>
                    </a:p>
                  </a:txBody>
                  <a:tcPr marL="133350" marR="133350" marT="133350" marB="1333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A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520"/>
                        </a:lnSpc>
                        <a:defRPr/>
                      </a:pPr>
                      <a:r>
                        <a:rPr lang="ar-EG" sz="3000" b="1">
                          <a:solidFill>
                            <a:srgbClr val="032D68"/>
                          </a:solidFill>
                          <a:latin typeface="Canva Sans Bold"/>
                          <a:ea typeface="Canva Sans Bold"/>
                          <a:cs typeface="B Nazanin" panose="00000400000000000000" pitchFamily="2" charset="-78"/>
                          <a:sym typeface="Canva Sans Bold"/>
                          <a:rtl/>
                        </a:rPr>
                        <a:t>نقاط قوت</a:t>
                      </a:r>
                      <a:endParaRPr lang="en-US" sz="300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A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520"/>
                        </a:lnSpc>
                        <a:defRPr/>
                      </a:pPr>
                      <a:r>
                        <a:rPr lang="ar-EG" sz="3000" b="1" dirty="0">
                          <a:solidFill>
                            <a:srgbClr val="032D68"/>
                          </a:solidFill>
                          <a:latin typeface="Canva Sans Bold"/>
                          <a:ea typeface="Canva Sans Bold"/>
                          <a:cs typeface="B Nazanin" panose="00000400000000000000" pitchFamily="2" charset="-78"/>
                          <a:sym typeface="Canva Sans Bold"/>
                          <a:rtl/>
                        </a:rPr>
                        <a:t>نقاط ضعف</a:t>
                      </a:r>
                      <a:endParaRPr lang="en-US" sz="3000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A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520"/>
                        </a:lnSpc>
                        <a:defRPr/>
                      </a:pPr>
                      <a:r>
                        <a:rPr lang="ar-EG" sz="3000" b="1" dirty="0">
                          <a:solidFill>
                            <a:srgbClr val="032D68"/>
                          </a:solidFill>
                          <a:latin typeface="Canva Sans Bold"/>
                          <a:ea typeface="Canva Sans Bold"/>
                          <a:cs typeface="B Nazanin" panose="00000400000000000000" pitchFamily="2" charset="-78"/>
                          <a:sym typeface="Canva Sans Bold"/>
                          <a:rtl/>
                        </a:rPr>
                        <a:t>نام کشور</a:t>
                      </a:r>
                      <a:endParaRPr lang="en-US" sz="3000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A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520"/>
                        </a:lnSpc>
                        <a:defRPr/>
                      </a:pPr>
                      <a:r>
                        <a:rPr lang="ar-EG" sz="3000" b="1" dirty="0">
                          <a:solidFill>
                            <a:srgbClr val="032D68"/>
                          </a:solidFill>
                          <a:latin typeface="Canva Sans"/>
                          <a:ea typeface="Canva Sans"/>
                          <a:cs typeface="B Nazanin" panose="00000400000000000000" pitchFamily="2" charset="-78"/>
                          <a:sym typeface="Canva Sans"/>
                          <a:rtl/>
                        </a:rPr>
                        <a:t>شرح</a:t>
                      </a:r>
                      <a:endParaRPr lang="en-US" sz="3000" b="1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A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7612"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300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300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3000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3000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300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r>
                        <a:rPr lang="fa-IR" sz="3000" dirty="0">
                          <a:cs typeface="B Nazanin" panose="00000400000000000000" pitchFamily="2" charset="-78"/>
                        </a:rPr>
                        <a:t>محصول/خدمت ما</a:t>
                      </a:r>
                      <a:endParaRPr lang="en-US" sz="3000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6889"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300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3000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3000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300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300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100"/>
                        </a:lnSpc>
                        <a:defRPr/>
                      </a:pPr>
                      <a:r>
                        <a:rPr lang="fa-IR" sz="3000" dirty="0">
                          <a:cs typeface="B Nazanin" panose="00000400000000000000" pitchFamily="2" charset="-78"/>
                        </a:rPr>
                        <a:t>محصول رقیب 1</a:t>
                      </a:r>
                      <a:endParaRPr lang="en-US" sz="3000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0724"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300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300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300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3000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300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r>
                        <a:rPr lang="fa-IR" sz="3000" dirty="0">
                          <a:cs typeface="B Nazanin" panose="00000400000000000000" pitchFamily="2" charset="-78"/>
                        </a:rPr>
                        <a:t>محصول رقیب 2</a:t>
                      </a:r>
                      <a:endParaRPr lang="en-US" sz="3000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3794"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300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300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300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300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300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r>
                        <a:rPr lang="fa-IR" sz="3000" dirty="0">
                          <a:cs typeface="B Nazanin" panose="00000400000000000000" pitchFamily="2" charset="-78"/>
                        </a:rPr>
                        <a:t>محصول رقیب 3</a:t>
                      </a:r>
                      <a:endParaRPr lang="en-US" sz="3000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Freeform 14"/>
          <p:cNvSpPr/>
          <p:nvPr/>
        </p:nvSpPr>
        <p:spPr>
          <a:xfrm>
            <a:off x="341650" y="331851"/>
            <a:ext cx="1374100" cy="1926662"/>
          </a:xfrm>
          <a:custGeom>
            <a:avLst/>
            <a:gdLst/>
            <a:ahLst/>
            <a:cxnLst/>
            <a:rect l="l" t="t" r="r" b="b"/>
            <a:pathLst>
              <a:path w="1374100" h="1926662">
                <a:moveTo>
                  <a:pt x="0" y="0"/>
                </a:moveTo>
                <a:lnTo>
                  <a:pt x="1374100" y="0"/>
                </a:lnTo>
                <a:lnTo>
                  <a:pt x="1374100" y="1926662"/>
                </a:lnTo>
                <a:lnTo>
                  <a:pt x="0" y="19266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326" r="-5326"/>
            </a:stretch>
          </a:blipFill>
        </p:spPr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06FDEA9B-2B1E-361F-BC7B-AC3AEA32F988}"/>
              </a:ext>
            </a:extLst>
          </p:cNvPr>
          <p:cNvSpPr txBox="1"/>
          <p:nvPr/>
        </p:nvSpPr>
        <p:spPr>
          <a:xfrm>
            <a:off x="9829800" y="190500"/>
            <a:ext cx="6051924" cy="121920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 rtl="1"/>
            <a:r>
              <a:rPr lang="ar-EG" sz="4000" dirty="0">
                <a:solidFill>
                  <a:srgbClr val="004AAD"/>
                </a:solidFill>
                <a:latin typeface="Canva Sans"/>
                <a:ea typeface="Canva Sans"/>
                <a:cs typeface="B Titr" panose="00000700000000000000" pitchFamily="2" charset="-78"/>
                <a:sym typeface="Canva Sans"/>
                <a:rtl/>
              </a:rPr>
              <a:t>معرفی رقبا در بازار</a:t>
            </a:r>
            <a:endParaRPr lang="en-US" sz="4000" dirty="0">
              <a:solidFill>
                <a:srgbClr val="004AAD"/>
              </a:solidFill>
              <a:latin typeface="Canva Sans"/>
              <a:ea typeface="Canva Sans"/>
              <a:cs typeface="B Titr" panose="00000700000000000000" pitchFamily="2" charset="-78"/>
              <a:sym typeface="Canva Sans"/>
              <a:rtl/>
            </a:endParaRPr>
          </a:p>
        </p:txBody>
      </p:sp>
    </p:spTree>
    <p:extLst>
      <p:ext uri="{BB962C8B-B14F-4D97-AF65-F5344CB8AC3E}">
        <p14:creationId xmlns:p14="http://schemas.microsoft.com/office/powerpoint/2010/main" val="4069150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DACE18-4F94-92F2-70F8-3DB59C5DC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0" y="-6242"/>
            <a:ext cx="7619999" cy="2258049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9962525" y="331851"/>
            <a:ext cx="60198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/>
            <a:r>
              <a:rPr lang="ar-EG" sz="4000" dirty="0">
                <a:solidFill>
                  <a:srgbClr val="004AAD"/>
                </a:solidFill>
                <a:latin typeface="League Spartan"/>
                <a:ea typeface="League Spartan"/>
                <a:cs typeface="B Titr" panose="00000700000000000000" pitchFamily="2" charset="-78"/>
                <a:sym typeface="League Spartan"/>
                <a:rtl/>
              </a:rPr>
              <a:t>وجه تمايز و شاخص اصلي </a:t>
            </a:r>
            <a:endParaRPr lang="en-US" sz="4000" dirty="0">
              <a:solidFill>
                <a:srgbClr val="004AAD"/>
              </a:solidFill>
              <a:latin typeface="League Spartan"/>
              <a:ea typeface="League Spartan"/>
              <a:cs typeface="B Titr" panose="00000700000000000000" pitchFamily="2" charset="-78"/>
              <a:sym typeface="League Spartan"/>
              <a:rtl/>
            </a:endParaRPr>
          </a:p>
          <a:p>
            <a:pPr algn="ctr" rtl="1"/>
            <a:r>
              <a:rPr lang="ar-EG" sz="4000" dirty="0">
                <a:solidFill>
                  <a:srgbClr val="004AAD"/>
                </a:solidFill>
                <a:latin typeface="League Spartan"/>
                <a:ea typeface="League Spartan"/>
                <a:cs typeface="B Titr" panose="00000700000000000000" pitchFamily="2" charset="-78"/>
                <a:sym typeface="League Spartan"/>
                <a:rtl/>
              </a:rPr>
              <a:t>نسبت به رقبا</a:t>
            </a:r>
          </a:p>
        </p:txBody>
      </p:sp>
      <p:sp>
        <p:nvSpPr>
          <p:cNvPr id="26" name="Freeform 26"/>
          <p:cNvSpPr/>
          <p:nvPr/>
        </p:nvSpPr>
        <p:spPr>
          <a:xfrm>
            <a:off x="341650" y="331851"/>
            <a:ext cx="1374100" cy="1926662"/>
          </a:xfrm>
          <a:custGeom>
            <a:avLst/>
            <a:gdLst/>
            <a:ahLst/>
            <a:cxnLst/>
            <a:rect l="l" t="t" r="r" b="b"/>
            <a:pathLst>
              <a:path w="1374100" h="1926662">
                <a:moveTo>
                  <a:pt x="0" y="0"/>
                </a:moveTo>
                <a:lnTo>
                  <a:pt x="1374100" y="0"/>
                </a:lnTo>
                <a:lnTo>
                  <a:pt x="1374100" y="1926662"/>
                </a:lnTo>
                <a:lnTo>
                  <a:pt x="0" y="19266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326" r="-5326"/>
            </a:stretch>
          </a:blipFill>
        </p:spPr>
      </p:sp>
      <p:sp>
        <p:nvSpPr>
          <p:cNvPr id="23" name="Flowchart: Alternate Process 22">
            <a:extLst>
              <a:ext uri="{FF2B5EF4-FFF2-40B4-BE49-F238E27FC236}">
                <a16:creationId xmlns:a16="http://schemas.microsoft.com/office/drawing/2014/main" id="{F25C8F50-B99E-7D44-3232-5AD02111F127}"/>
              </a:ext>
            </a:extLst>
          </p:cNvPr>
          <p:cNvSpPr/>
          <p:nvPr/>
        </p:nvSpPr>
        <p:spPr>
          <a:xfrm>
            <a:off x="8114050" y="2400300"/>
            <a:ext cx="3087350" cy="106524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cs typeface="B Nazanin" panose="00000400000000000000" pitchFamily="2" charset="-78"/>
              </a:rPr>
              <a:t>رقیب 1</a:t>
            </a:r>
            <a:endParaRPr lang="en-US" sz="3200" b="1" dirty="0">
              <a:cs typeface="B Nazanin" panose="00000400000000000000" pitchFamily="2" charset="-78"/>
            </a:endParaRPr>
          </a:p>
        </p:txBody>
      </p:sp>
      <p:sp>
        <p:nvSpPr>
          <p:cNvPr id="24" name="Flowchart: Alternate Process 23">
            <a:extLst>
              <a:ext uri="{FF2B5EF4-FFF2-40B4-BE49-F238E27FC236}">
                <a16:creationId xmlns:a16="http://schemas.microsoft.com/office/drawing/2014/main" id="{54A9B147-F62B-7D3E-B1B9-888DD4A4C218}"/>
              </a:ext>
            </a:extLst>
          </p:cNvPr>
          <p:cNvSpPr/>
          <p:nvPr/>
        </p:nvSpPr>
        <p:spPr>
          <a:xfrm>
            <a:off x="14724400" y="3716605"/>
            <a:ext cx="3087350" cy="1065242"/>
          </a:xfrm>
          <a:prstGeom prst="flowChartAlternateProcess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cs typeface="B Nazanin" panose="00000400000000000000" pitchFamily="2" charset="-78"/>
              </a:rPr>
              <a:t>قیمت</a:t>
            </a:r>
            <a:endParaRPr lang="en-US" sz="3200" b="1" dirty="0">
              <a:cs typeface="B Nazanin" panose="00000400000000000000" pitchFamily="2" charset="-78"/>
            </a:endParaRP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140EF58-9735-3D30-CCC7-60DBB7B6919C}"/>
              </a:ext>
            </a:extLst>
          </p:cNvPr>
          <p:cNvSpPr/>
          <p:nvPr/>
        </p:nvSpPr>
        <p:spPr>
          <a:xfrm>
            <a:off x="14743450" y="2470926"/>
            <a:ext cx="3087350" cy="1065242"/>
          </a:xfrm>
          <a:prstGeom prst="flowChartAlternateProcess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cs typeface="B Nazanin" panose="00000400000000000000" pitchFamily="2" charset="-78"/>
              </a:rPr>
              <a:t>معیارهای کلیدی</a:t>
            </a:r>
            <a:endParaRPr lang="en-US" sz="3200" b="1" dirty="0">
              <a:cs typeface="B Nazanin" panose="00000400000000000000" pitchFamily="2" charset="-78"/>
            </a:endParaRPr>
          </a:p>
        </p:txBody>
      </p:sp>
      <p:sp>
        <p:nvSpPr>
          <p:cNvPr id="29" name="Flowchart: Alternate Process 28">
            <a:extLst>
              <a:ext uri="{FF2B5EF4-FFF2-40B4-BE49-F238E27FC236}">
                <a16:creationId xmlns:a16="http://schemas.microsoft.com/office/drawing/2014/main" id="{3B79201E-20AF-41E4-7FF5-38A6596B23B4}"/>
              </a:ext>
            </a:extLst>
          </p:cNvPr>
          <p:cNvSpPr/>
          <p:nvPr/>
        </p:nvSpPr>
        <p:spPr>
          <a:xfrm>
            <a:off x="11430000" y="2441881"/>
            <a:ext cx="3087350" cy="1065242"/>
          </a:xfrm>
          <a:prstGeom prst="flowChartAlternate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cs typeface="B Nazanin" panose="00000400000000000000" pitchFamily="2" charset="-78"/>
              </a:rPr>
              <a:t>کسب و کار ما</a:t>
            </a:r>
            <a:endParaRPr lang="en-US" sz="3200" b="1" dirty="0">
              <a:cs typeface="B Nazanin" panose="00000400000000000000" pitchFamily="2" charset="-78"/>
            </a:endParaRPr>
          </a:p>
        </p:txBody>
      </p:sp>
      <p:sp>
        <p:nvSpPr>
          <p:cNvPr id="30" name="Flowchart: Alternate Process 29">
            <a:extLst>
              <a:ext uri="{FF2B5EF4-FFF2-40B4-BE49-F238E27FC236}">
                <a16:creationId xmlns:a16="http://schemas.microsoft.com/office/drawing/2014/main" id="{61801910-C5E9-0BAE-752D-90BAB67C5A8D}"/>
              </a:ext>
            </a:extLst>
          </p:cNvPr>
          <p:cNvSpPr/>
          <p:nvPr/>
        </p:nvSpPr>
        <p:spPr>
          <a:xfrm>
            <a:off x="4761250" y="2401858"/>
            <a:ext cx="3087350" cy="1065242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cs typeface="B Nazanin" panose="00000400000000000000" pitchFamily="2" charset="-78"/>
              </a:rPr>
              <a:t>رقیب 2</a:t>
            </a:r>
            <a:endParaRPr lang="en-US" sz="3200" b="1" dirty="0">
              <a:cs typeface="B Nazanin" panose="00000400000000000000" pitchFamily="2" charset="-78"/>
            </a:endParaRPr>
          </a:p>
        </p:txBody>
      </p:sp>
      <p:sp>
        <p:nvSpPr>
          <p:cNvPr id="31" name="Flowchart: Alternate Process 30">
            <a:extLst>
              <a:ext uri="{FF2B5EF4-FFF2-40B4-BE49-F238E27FC236}">
                <a16:creationId xmlns:a16="http://schemas.microsoft.com/office/drawing/2014/main" id="{886F204D-266D-5F0B-D363-54DE477BE214}"/>
              </a:ext>
            </a:extLst>
          </p:cNvPr>
          <p:cNvSpPr/>
          <p:nvPr/>
        </p:nvSpPr>
        <p:spPr>
          <a:xfrm>
            <a:off x="1408450" y="2400300"/>
            <a:ext cx="3087350" cy="1065242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cs typeface="B Nazanin" panose="00000400000000000000" pitchFamily="2" charset="-78"/>
              </a:rPr>
              <a:t>رقیب 3</a:t>
            </a:r>
            <a:endParaRPr lang="en-US" sz="3200" b="1" dirty="0">
              <a:cs typeface="B Nazanin" panose="00000400000000000000" pitchFamily="2" charset="-78"/>
            </a:endParaRPr>
          </a:p>
        </p:txBody>
      </p:sp>
      <p:sp>
        <p:nvSpPr>
          <p:cNvPr id="32" name="Flowchart: Alternate Process 31">
            <a:extLst>
              <a:ext uri="{FF2B5EF4-FFF2-40B4-BE49-F238E27FC236}">
                <a16:creationId xmlns:a16="http://schemas.microsoft.com/office/drawing/2014/main" id="{973B25B5-66D5-F029-F786-C0F4E2B80677}"/>
              </a:ext>
            </a:extLst>
          </p:cNvPr>
          <p:cNvSpPr/>
          <p:nvPr/>
        </p:nvSpPr>
        <p:spPr>
          <a:xfrm>
            <a:off x="14705350" y="4962284"/>
            <a:ext cx="3087350" cy="1065242"/>
          </a:xfrm>
          <a:prstGeom prst="flowChartAlternateProcess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cs typeface="B Nazanin" panose="00000400000000000000" pitchFamily="2" charset="-78"/>
              </a:rPr>
              <a:t>کیفیت</a:t>
            </a:r>
            <a:endParaRPr lang="en-US" sz="3200" b="1" dirty="0">
              <a:cs typeface="B Nazanin" panose="00000400000000000000" pitchFamily="2" charset="-78"/>
            </a:endParaRPr>
          </a:p>
        </p:txBody>
      </p:sp>
      <p:sp>
        <p:nvSpPr>
          <p:cNvPr id="33" name="Flowchart: Alternate Process 32">
            <a:extLst>
              <a:ext uri="{FF2B5EF4-FFF2-40B4-BE49-F238E27FC236}">
                <a16:creationId xmlns:a16="http://schemas.microsoft.com/office/drawing/2014/main" id="{1C66BF66-58DC-7736-0DA2-4CEB1219C11E}"/>
              </a:ext>
            </a:extLst>
          </p:cNvPr>
          <p:cNvSpPr/>
          <p:nvPr/>
        </p:nvSpPr>
        <p:spPr>
          <a:xfrm>
            <a:off x="14724400" y="6169863"/>
            <a:ext cx="3087350" cy="1065242"/>
          </a:xfrm>
          <a:prstGeom prst="flowChartAlternateProcess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cs typeface="B Nazanin" panose="00000400000000000000" pitchFamily="2" charset="-78"/>
              </a:rPr>
              <a:t>سطح دسترسی</a:t>
            </a:r>
            <a:endParaRPr lang="en-US" sz="3200" b="1" dirty="0">
              <a:cs typeface="B Nazanin" panose="00000400000000000000" pitchFamily="2" charset="-78"/>
            </a:endParaRPr>
          </a:p>
        </p:txBody>
      </p:sp>
      <p:sp>
        <p:nvSpPr>
          <p:cNvPr id="34" name="Flowchart: Alternate Process 33">
            <a:extLst>
              <a:ext uri="{FF2B5EF4-FFF2-40B4-BE49-F238E27FC236}">
                <a16:creationId xmlns:a16="http://schemas.microsoft.com/office/drawing/2014/main" id="{E7F77441-D58A-C466-FC2C-D4BE0E02414D}"/>
              </a:ext>
            </a:extLst>
          </p:cNvPr>
          <p:cNvSpPr/>
          <p:nvPr/>
        </p:nvSpPr>
        <p:spPr>
          <a:xfrm>
            <a:off x="14686300" y="7469158"/>
            <a:ext cx="3087350" cy="1065242"/>
          </a:xfrm>
          <a:prstGeom prst="flowChartAlternateProcess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cs typeface="B Nazanin" panose="00000400000000000000" pitchFamily="2" charset="-78"/>
              </a:rPr>
              <a:t>ویژگی‌ها</a:t>
            </a:r>
            <a:endParaRPr lang="en-US" sz="3200" b="1" dirty="0">
              <a:cs typeface="B Nazanin" panose="00000400000000000000" pitchFamily="2" charset="-78"/>
            </a:endParaRPr>
          </a:p>
        </p:txBody>
      </p:sp>
      <p:sp>
        <p:nvSpPr>
          <p:cNvPr id="35" name="Flowchart: Alternate Process 34">
            <a:extLst>
              <a:ext uri="{FF2B5EF4-FFF2-40B4-BE49-F238E27FC236}">
                <a16:creationId xmlns:a16="http://schemas.microsoft.com/office/drawing/2014/main" id="{BDBCC760-F6C0-E75A-0EEA-F0A6F085FDEF}"/>
              </a:ext>
            </a:extLst>
          </p:cNvPr>
          <p:cNvSpPr/>
          <p:nvPr/>
        </p:nvSpPr>
        <p:spPr>
          <a:xfrm>
            <a:off x="11449050" y="3619500"/>
            <a:ext cx="3087350" cy="1065242"/>
          </a:xfrm>
          <a:prstGeom prst="flowChartAlternate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cs typeface="B Nazanin" panose="00000400000000000000" pitchFamily="2" charset="-78"/>
              </a:rPr>
              <a:t>متوسط</a:t>
            </a:r>
            <a:endParaRPr lang="en-US" sz="3200" b="1" dirty="0">
              <a:cs typeface="B Nazanin" panose="00000400000000000000" pitchFamily="2" charset="-78"/>
            </a:endParaRPr>
          </a:p>
        </p:txBody>
      </p:sp>
      <p:sp>
        <p:nvSpPr>
          <p:cNvPr id="36" name="Flowchart: Alternate Process 35">
            <a:extLst>
              <a:ext uri="{FF2B5EF4-FFF2-40B4-BE49-F238E27FC236}">
                <a16:creationId xmlns:a16="http://schemas.microsoft.com/office/drawing/2014/main" id="{45578842-554B-0EFE-176C-26DF0565CAE6}"/>
              </a:ext>
            </a:extLst>
          </p:cNvPr>
          <p:cNvSpPr/>
          <p:nvPr/>
        </p:nvSpPr>
        <p:spPr>
          <a:xfrm>
            <a:off x="8095000" y="3673116"/>
            <a:ext cx="3087350" cy="106524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cs typeface="B Nazanin" panose="00000400000000000000" pitchFamily="2" charset="-78"/>
              </a:rPr>
              <a:t>ارزان‌تر</a:t>
            </a:r>
            <a:endParaRPr lang="en-US" sz="3200" b="1" dirty="0">
              <a:cs typeface="B Nazanin" panose="00000400000000000000" pitchFamily="2" charset="-78"/>
            </a:endParaRPr>
          </a:p>
        </p:txBody>
      </p:sp>
      <p:sp>
        <p:nvSpPr>
          <p:cNvPr id="37" name="Flowchart: Alternate Process 36">
            <a:extLst>
              <a:ext uri="{FF2B5EF4-FFF2-40B4-BE49-F238E27FC236}">
                <a16:creationId xmlns:a16="http://schemas.microsoft.com/office/drawing/2014/main" id="{32BA805A-821C-9025-21A2-3A9FFE073F58}"/>
              </a:ext>
            </a:extLst>
          </p:cNvPr>
          <p:cNvSpPr/>
          <p:nvPr/>
        </p:nvSpPr>
        <p:spPr>
          <a:xfrm>
            <a:off x="4757181" y="3709658"/>
            <a:ext cx="3087350" cy="1065242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cs typeface="B Nazanin" panose="00000400000000000000" pitchFamily="2" charset="-78"/>
              </a:rPr>
              <a:t>متوسط</a:t>
            </a:r>
            <a:endParaRPr lang="en-US" sz="3200" b="1" dirty="0">
              <a:cs typeface="B Nazanin" panose="00000400000000000000" pitchFamily="2" charset="-78"/>
            </a:endParaRPr>
          </a:p>
        </p:txBody>
      </p:sp>
      <p:sp>
        <p:nvSpPr>
          <p:cNvPr id="38" name="Flowchart: Alternate Process 37">
            <a:extLst>
              <a:ext uri="{FF2B5EF4-FFF2-40B4-BE49-F238E27FC236}">
                <a16:creationId xmlns:a16="http://schemas.microsoft.com/office/drawing/2014/main" id="{8531E992-859C-4EFF-DE06-EEA2C26A2AF0}"/>
              </a:ext>
            </a:extLst>
          </p:cNvPr>
          <p:cNvSpPr/>
          <p:nvPr/>
        </p:nvSpPr>
        <p:spPr>
          <a:xfrm>
            <a:off x="1371600" y="3657600"/>
            <a:ext cx="3087350" cy="1065242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cs typeface="B Nazanin" panose="00000400000000000000" pitchFamily="2" charset="-78"/>
              </a:rPr>
              <a:t>گران‌تر</a:t>
            </a:r>
            <a:endParaRPr lang="en-US" sz="3200" b="1" dirty="0">
              <a:cs typeface="B Nazanin" panose="00000400000000000000" pitchFamily="2" charset="-78"/>
            </a:endParaRPr>
          </a:p>
        </p:txBody>
      </p:sp>
      <p:sp>
        <p:nvSpPr>
          <p:cNvPr id="39" name="Flowchart: Alternate Process 38">
            <a:extLst>
              <a:ext uri="{FF2B5EF4-FFF2-40B4-BE49-F238E27FC236}">
                <a16:creationId xmlns:a16="http://schemas.microsoft.com/office/drawing/2014/main" id="{B235E61A-1C7B-B410-50C4-85A8BD38EC12}"/>
              </a:ext>
            </a:extLst>
          </p:cNvPr>
          <p:cNvSpPr/>
          <p:nvPr/>
        </p:nvSpPr>
        <p:spPr>
          <a:xfrm>
            <a:off x="11430000" y="4992658"/>
            <a:ext cx="3087350" cy="1065242"/>
          </a:xfrm>
          <a:prstGeom prst="flowChartAlternate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cs typeface="B Nazanin" panose="00000400000000000000" pitchFamily="2" charset="-78"/>
              </a:rPr>
              <a:t>مطلوب</a:t>
            </a:r>
            <a:endParaRPr lang="en-US" sz="3200" b="1" dirty="0">
              <a:cs typeface="B Nazanin" panose="00000400000000000000" pitchFamily="2" charset="-78"/>
            </a:endParaRPr>
          </a:p>
        </p:txBody>
      </p:sp>
      <p:sp>
        <p:nvSpPr>
          <p:cNvPr id="40" name="Flowchart: Alternate Process 39">
            <a:extLst>
              <a:ext uri="{FF2B5EF4-FFF2-40B4-BE49-F238E27FC236}">
                <a16:creationId xmlns:a16="http://schemas.microsoft.com/office/drawing/2014/main" id="{EF64D7F4-01D4-92F9-331A-1F69C0D405C3}"/>
              </a:ext>
            </a:extLst>
          </p:cNvPr>
          <p:cNvSpPr/>
          <p:nvPr/>
        </p:nvSpPr>
        <p:spPr>
          <a:xfrm>
            <a:off x="11430000" y="6210300"/>
            <a:ext cx="3087350" cy="1065242"/>
          </a:xfrm>
          <a:prstGeom prst="flowChartAlternate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cs typeface="B Nazanin" panose="00000400000000000000" pitchFamily="2" charset="-78"/>
              </a:rPr>
              <a:t>آسان</a:t>
            </a:r>
            <a:endParaRPr lang="en-US" sz="3200" b="1" dirty="0">
              <a:cs typeface="B Nazanin" panose="00000400000000000000" pitchFamily="2" charset="-78"/>
            </a:endParaRPr>
          </a:p>
        </p:txBody>
      </p:sp>
      <p:sp>
        <p:nvSpPr>
          <p:cNvPr id="41" name="Flowchart: Alternate Process 40">
            <a:extLst>
              <a:ext uri="{FF2B5EF4-FFF2-40B4-BE49-F238E27FC236}">
                <a16:creationId xmlns:a16="http://schemas.microsoft.com/office/drawing/2014/main" id="{B7396906-9716-F2CB-7ECA-84223F374873}"/>
              </a:ext>
            </a:extLst>
          </p:cNvPr>
          <p:cNvSpPr/>
          <p:nvPr/>
        </p:nvSpPr>
        <p:spPr>
          <a:xfrm>
            <a:off x="11428750" y="7488208"/>
            <a:ext cx="3087350" cy="1065242"/>
          </a:xfrm>
          <a:prstGeom prst="flowChartAlternate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cs typeface="B Nazanin" panose="00000400000000000000" pitchFamily="2" charset="-78"/>
              </a:rPr>
              <a:t>6</a:t>
            </a:r>
            <a:endParaRPr lang="en-US" sz="3200" b="1" dirty="0">
              <a:cs typeface="B Nazanin" panose="00000400000000000000" pitchFamily="2" charset="-78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0ED641B-FDAF-9A64-A9C1-A28CA4584BCE}"/>
              </a:ext>
            </a:extLst>
          </p:cNvPr>
          <p:cNvCxnSpPr/>
          <p:nvPr/>
        </p:nvCxnSpPr>
        <p:spPr>
          <a:xfrm flipH="1" flipV="1">
            <a:off x="1371600" y="3619500"/>
            <a:ext cx="1645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25E4028-C7B9-9F8C-4023-7E0121411451}"/>
              </a:ext>
            </a:extLst>
          </p:cNvPr>
          <p:cNvCxnSpPr/>
          <p:nvPr/>
        </p:nvCxnSpPr>
        <p:spPr>
          <a:xfrm flipH="1" flipV="1">
            <a:off x="1371600" y="4857750"/>
            <a:ext cx="1645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8942840-3E3D-87C4-EB3D-E88D0218DF1B}"/>
              </a:ext>
            </a:extLst>
          </p:cNvPr>
          <p:cNvCxnSpPr/>
          <p:nvPr/>
        </p:nvCxnSpPr>
        <p:spPr>
          <a:xfrm flipH="1" flipV="1">
            <a:off x="1314450" y="6093663"/>
            <a:ext cx="1645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A0BE131-799A-B8B1-88BC-9CED3F664586}"/>
              </a:ext>
            </a:extLst>
          </p:cNvPr>
          <p:cNvCxnSpPr/>
          <p:nvPr/>
        </p:nvCxnSpPr>
        <p:spPr>
          <a:xfrm flipH="1" flipV="1">
            <a:off x="1343027" y="7353300"/>
            <a:ext cx="1645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A92F182-CA07-AFFA-412D-D06DE7D443D5}"/>
              </a:ext>
            </a:extLst>
          </p:cNvPr>
          <p:cNvCxnSpPr/>
          <p:nvPr/>
        </p:nvCxnSpPr>
        <p:spPr>
          <a:xfrm flipH="1" flipV="1">
            <a:off x="1314450" y="8648700"/>
            <a:ext cx="1645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2015DEA-ACCA-05F1-5C81-D20E611B33A3}"/>
              </a:ext>
            </a:extLst>
          </p:cNvPr>
          <p:cNvCxnSpPr>
            <a:cxnSpLocks/>
          </p:cNvCxnSpPr>
          <p:nvPr/>
        </p:nvCxnSpPr>
        <p:spPr>
          <a:xfrm flipV="1">
            <a:off x="14612600" y="2429828"/>
            <a:ext cx="0" cy="743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0D6CDA7-1885-B29E-2FE1-6A7B44B3D90B}"/>
              </a:ext>
            </a:extLst>
          </p:cNvPr>
          <p:cNvCxnSpPr>
            <a:cxnSpLocks/>
          </p:cNvCxnSpPr>
          <p:nvPr/>
        </p:nvCxnSpPr>
        <p:spPr>
          <a:xfrm flipV="1">
            <a:off x="11334750" y="2470926"/>
            <a:ext cx="0" cy="743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lowchart: Alternate Process 53">
            <a:extLst>
              <a:ext uri="{FF2B5EF4-FFF2-40B4-BE49-F238E27FC236}">
                <a16:creationId xmlns:a16="http://schemas.microsoft.com/office/drawing/2014/main" id="{617F4182-76FC-8355-CBBD-62B20570DB97}"/>
              </a:ext>
            </a:extLst>
          </p:cNvPr>
          <p:cNvSpPr/>
          <p:nvPr/>
        </p:nvSpPr>
        <p:spPr>
          <a:xfrm>
            <a:off x="14686300" y="8743951"/>
            <a:ext cx="3087350" cy="1065242"/>
          </a:xfrm>
          <a:prstGeom prst="flowChartAlternateProcess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cs typeface="B Nazanin" panose="00000400000000000000" pitchFamily="2" charset="-78"/>
              </a:rPr>
              <a:t>خدمات مشتری</a:t>
            </a:r>
            <a:endParaRPr lang="en-US" sz="3200" b="1" dirty="0">
              <a:cs typeface="B Nazanin" panose="00000400000000000000" pitchFamily="2" charset="-78"/>
            </a:endParaRPr>
          </a:p>
        </p:txBody>
      </p:sp>
      <p:sp>
        <p:nvSpPr>
          <p:cNvPr id="55" name="Flowchart: Alternate Process 54">
            <a:extLst>
              <a:ext uri="{FF2B5EF4-FFF2-40B4-BE49-F238E27FC236}">
                <a16:creationId xmlns:a16="http://schemas.microsoft.com/office/drawing/2014/main" id="{67DD68C2-852B-82C4-5910-17EFC99A4CFB}"/>
              </a:ext>
            </a:extLst>
          </p:cNvPr>
          <p:cNvSpPr/>
          <p:nvPr/>
        </p:nvSpPr>
        <p:spPr>
          <a:xfrm>
            <a:off x="11430000" y="8802658"/>
            <a:ext cx="3087350" cy="1065242"/>
          </a:xfrm>
          <a:prstGeom prst="flowChartAlternate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cs typeface="B Nazanin" panose="00000400000000000000" pitchFamily="2" charset="-78"/>
              </a:rPr>
              <a:t>عالی</a:t>
            </a:r>
            <a:endParaRPr lang="en-US" sz="3200" b="1" dirty="0">
              <a:cs typeface="B Nazanin" panose="00000400000000000000" pitchFamily="2" charset="-78"/>
            </a:endParaRPr>
          </a:p>
        </p:txBody>
      </p:sp>
      <p:sp>
        <p:nvSpPr>
          <p:cNvPr id="56" name="Flowchart: Alternate Process 55">
            <a:extLst>
              <a:ext uri="{FF2B5EF4-FFF2-40B4-BE49-F238E27FC236}">
                <a16:creationId xmlns:a16="http://schemas.microsoft.com/office/drawing/2014/main" id="{E1187A6E-E079-4C6B-4A8E-41E436BA1C62}"/>
              </a:ext>
            </a:extLst>
          </p:cNvPr>
          <p:cNvSpPr/>
          <p:nvPr/>
        </p:nvSpPr>
        <p:spPr>
          <a:xfrm>
            <a:off x="8056901" y="4933654"/>
            <a:ext cx="3087350" cy="106524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cs typeface="B Nazanin" panose="00000400000000000000" pitchFamily="2" charset="-78"/>
              </a:rPr>
              <a:t>معمولی</a:t>
            </a:r>
            <a:endParaRPr lang="en-US" sz="3200" b="1" dirty="0">
              <a:cs typeface="B Nazanin" panose="00000400000000000000" pitchFamily="2" charset="-78"/>
            </a:endParaRPr>
          </a:p>
        </p:txBody>
      </p:sp>
      <p:sp>
        <p:nvSpPr>
          <p:cNvPr id="57" name="Flowchart: Alternate Process 56">
            <a:extLst>
              <a:ext uri="{FF2B5EF4-FFF2-40B4-BE49-F238E27FC236}">
                <a16:creationId xmlns:a16="http://schemas.microsoft.com/office/drawing/2014/main" id="{489056C2-450D-F828-24FA-3D2D7720B1CD}"/>
              </a:ext>
            </a:extLst>
          </p:cNvPr>
          <p:cNvSpPr/>
          <p:nvPr/>
        </p:nvSpPr>
        <p:spPr>
          <a:xfrm>
            <a:off x="8056901" y="6151296"/>
            <a:ext cx="3087350" cy="106524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cs typeface="B Nazanin" panose="00000400000000000000" pitchFamily="2" charset="-78"/>
              </a:rPr>
              <a:t>محدود</a:t>
            </a:r>
            <a:endParaRPr lang="en-US" sz="3200" b="1" dirty="0">
              <a:cs typeface="B Nazanin" panose="00000400000000000000" pitchFamily="2" charset="-78"/>
            </a:endParaRPr>
          </a:p>
        </p:txBody>
      </p:sp>
      <p:sp>
        <p:nvSpPr>
          <p:cNvPr id="58" name="Flowchart: Alternate Process 57">
            <a:extLst>
              <a:ext uri="{FF2B5EF4-FFF2-40B4-BE49-F238E27FC236}">
                <a16:creationId xmlns:a16="http://schemas.microsoft.com/office/drawing/2014/main" id="{1C7CC33B-F9FD-1D55-7697-D8660AAE8707}"/>
              </a:ext>
            </a:extLst>
          </p:cNvPr>
          <p:cNvSpPr/>
          <p:nvPr/>
        </p:nvSpPr>
        <p:spPr>
          <a:xfrm>
            <a:off x="8055651" y="7429204"/>
            <a:ext cx="3087350" cy="106524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cs typeface="B Nazanin" panose="00000400000000000000" pitchFamily="2" charset="-78"/>
              </a:rPr>
              <a:t>4</a:t>
            </a:r>
            <a:endParaRPr lang="en-US" sz="3200" b="1" dirty="0">
              <a:cs typeface="B Nazanin" panose="00000400000000000000" pitchFamily="2" charset="-78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9EEEA56-EA19-CD05-2586-3A9173869E95}"/>
              </a:ext>
            </a:extLst>
          </p:cNvPr>
          <p:cNvCxnSpPr>
            <a:cxnSpLocks/>
          </p:cNvCxnSpPr>
          <p:nvPr/>
        </p:nvCxnSpPr>
        <p:spPr>
          <a:xfrm flipV="1">
            <a:off x="7961651" y="2411922"/>
            <a:ext cx="0" cy="743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lowchart: Alternate Process 59">
            <a:extLst>
              <a:ext uri="{FF2B5EF4-FFF2-40B4-BE49-F238E27FC236}">
                <a16:creationId xmlns:a16="http://schemas.microsoft.com/office/drawing/2014/main" id="{2A8DD011-1DDD-A902-5CEE-484D257555AB}"/>
              </a:ext>
            </a:extLst>
          </p:cNvPr>
          <p:cNvSpPr/>
          <p:nvPr/>
        </p:nvSpPr>
        <p:spPr>
          <a:xfrm>
            <a:off x="8056901" y="8743654"/>
            <a:ext cx="3087350" cy="106524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cs typeface="B Nazanin" panose="00000400000000000000" pitchFamily="2" charset="-78"/>
              </a:rPr>
              <a:t>ضعیف</a:t>
            </a:r>
            <a:endParaRPr lang="en-US" sz="3200" b="1" dirty="0">
              <a:cs typeface="B Nazanin" panose="00000400000000000000" pitchFamily="2" charset="-78"/>
            </a:endParaRPr>
          </a:p>
        </p:txBody>
      </p:sp>
      <p:sp>
        <p:nvSpPr>
          <p:cNvPr id="61" name="Flowchart: Alternate Process 60">
            <a:extLst>
              <a:ext uri="{FF2B5EF4-FFF2-40B4-BE49-F238E27FC236}">
                <a16:creationId xmlns:a16="http://schemas.microsoft.com/office/drawing/2014/main" id="{FCC900D7-EBFC-A27B-1891-0116F0B98D94}"/>
              </a:ext>
            </a:extLst>
          </p:cNvPr>
          <p:cNvSpPr/>
          <p:nvPr/>
        </p:nvSpPr>
        <p:spPr>
          <a:xfrm>
            <a:off x="4705351" y="4857750"/>
            <a:ext cx="3087350" cy="1065242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cs typeface="B Nazanin" panose="00000400000000000000" pitchFamily="2" charset="-78"/>
              </a:rPr>
              <a:t>ضعیف‌تر</a:t>
            </a:r>
            <a:endParaRPr lang="en-US" sz="3200" b="1" dirty="0">
              <a:cs typeface="B Nazanin" panose="00000400000000000000" pitchFamily="2" charset="-78"/>
            </a:endParaRPr>
          </a:p>
        </p:txBody>
      </p:sp>
      <p:sp>
        <p:nvSpPr>
          <p:cNvPr id="62" name="Flowchart: Alternate Process 61">
            <a:extLst>
              <a:ext uri="{FF2B5EF4-FFF2-40B4-BE49-F238E27FC236}">
                <a16:creationId xmlns:a16="http://schemas.microsoft.com/office/drawing/2014/main" id="{45973985-FD98-BAA5-578A-E6D9A01C5CB9}"/>
              </a:ext>
            </a:extLst>
          </p:cNvPr>
          <p:cNvSpPr/>
          <p:nvPr/>
        </p:nvSpPr>
        <p:spPr>
          <a:xfrm>
            <a:off x="4705351" y="6075392"/>
            <a:ext cx="3087350" cy="1065242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cs typeface="B Nazanin" panose="00000400000000000000" pitchFamily="2" charset="-78"/>
              </a:rPr>
              <a:t>متوسط</a:t>
            </a:r>
            <a:endParaRPr lang="en-US" sz="3200" b="1" dirty="0">
              <a:cs typeface="B Nazanin" panose="00000400000000000000" pitchFamily="2" charset="-78"/>
            </a:endParaRPr>
          </a:p>
        </p:txBody>
      </p:sp>
      <p:sp>
        <p:nvSpPr>
          <p:cNvPr id="63" name="Flowchart: Alternate Process 62">
            <a:extLst>
              <a:ext uri="{FF2B5EF4-FFF2-40B4-BE49-F238E27FC236}">
                <a16:creationId xmlns:a16="http://schemas.microsoft.com/office/drawing/2014/main" id="{66595FAE-8C80-394B-ED1D-201F034A6006}"/>
              </a:ext>
            </a:extLst>
          </p:cNvPr>
          <p:cNvSpPr/>
          <p:nvPr/>
        </p:nvSpPr>
        <p:spPr>
          <a:xfrm>
            <a:off x="4704101" y="7431058"/>
            <a:ext cx="3087350" cy="1065242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cs typeface="B Nazanin" panose="00000400000000000000" pitchFamily="2" charset="-78"/>
              </a:rPr>
              <a:t>5</a:t>
            </a:r>
            <a:endParaRPr lang="en-US" sz="3200" b="1" dirty="0">
              <a:cs typeface="B Nazanin" panose="00000400000000000000" pitchFamily="2" charset="-78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434287D-BA7A-B75A-B19E-9B0F8722AF78}"/>
              </a:ext>
            </a:extLst>
          </p:cNvPr>
          <p:cNvCxnSpPr>
            <a:cxnSpLocks/>
          </p:cNvCxnSpPr>
          <p:nvPr/>
        </p:nvCxnSpPr>
        <p:spPr>
          <a:xfrm flipV="1">
            <a:off x="4610101" y="2336018"/>
            <a:ext cx="0" cy="743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Flowchart: Alternate Process 64">
            <a:extLst>
              <a:ext uri="{FF2B5EF4-FFF2-40B4-BE49-F238E27FC236}">
                <a16:creationId xmlns:a16="http://schemas.microsoft.com/office/drawing/2014/main" id="{4E6D84F7-64AC-A31A-C928-0CF763885C9A}"/>
              </a:ext>
            </a:extLst>
          </p:cNvPr>
          <p:cNvSpPr/>
          <p:nvPr/>
        </p:nvSpPr>
        <p:spPr>
          <a:xfrm>
            <a:off x="4705351" y="8667750"/>
            <a:ext cx="3087350" cy="1065242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cs typeface="B Nazanin" panose="00000400000000000000" pitchFamily="2" charset="-78"/>
              </a:rPr>
              <a:t>متوسط</a:t>
            </a:r>
            <a:endParaRPr lang="en-US" sz="3200" b="1" dirty="0">
              <a:cs typeface="B Nazanin" panose="00000400000000000000" pitchFamily="2" charset="-78"/>
            </a:endParaRPr>
          </a:p>
        </p:txBody>
      </p:sp>
      <p:sp>
        <p:nvSpPr>
          <p:cNvPr id="66" name="Flowchart: Alternate Process 65">
            <a:extLst>
              <a:ext uri="{FF2B5EF4-FFF2-40B4-BE49-F238E27FC236}">
                <a16:creationId xmlns:a16="http://schemas.microsoft.com/office/drawing/2014/main" id="{66C61622-6124-89DE-D38C-032BE493370B}"/>
              </a:ext>
            </a:extLst>
          </p:cNvPr>
          <p:cNvSpPr/>
          <p:nvPr/>
        </p:nvSpPr>
        <p:spPr>
          <a:xfrm>
            <a:off x="1370459" y="4960132"/>
            <a:ext cx="3087350" cy="1065242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cs typeface="B Nazanin" panose="00000400000000000000" pitchFamily="2" charset="-78"/>
              </a:rPr>
              <a:t>بهترین</a:t>
            </a:r>
            <a:endParaRPr lang="en-US" sz="3200" b="1" dirty="0">
              <a:cs typeface="B Nazanin" panose="00000400000000000000" pitchFamily="2" charset="-78"/>
            </a:endParaRPr>
          </a:p>
        </p:txBody>
      </p:sp>
      <p:sp>
        <p:nvSpPr>
          <p:cNvPr id="67" name="Flowchart: Alternate Process 66">
            <a:extLst>
              <a:ext uri="{FF2B5EF4-FFF2-40B4-BE49-F238E27FC236}">
                <a16:creationId xmlns:a16="http://schemas.microsoft.com/office/drawing/2014/main" id="{BBCEC03F-93C1-405C-B483-3DDDDACCE3E7}"/>
              </a:ext>
            </a:extLst>
          </p:cNvPr>
          <p:cNvSpPr/>
          <p:nvPr/>
        </p:nvSpPr>
        <p:spPr>
          <a:xfrm>
            <a:off x="1370459" y="6177774"/>
            <a:ext cx="3087350" cy="1065242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cs typeface="B Nazanin" panose="00000400000000000000" pitchFamily="2" charset="-78"/>
              </a:rPr>
              <a:t>ضعیف</a:t>
            </a:r>
            <a:endParaRPr lang="en-US" sz="3200" b="1" dirty="0">
              <a:cs typeface="B Nazanin" panose="00000400000000000000" pitchFamily="2" charset="-78"/>
            </a:endParaRPr>
          </a:p>
        </p:txBody>
      </p:sp>
      <p:sp>
        <p:nvSpPr>
          <p:cNvPr id="68" name="Flowchart: Alternate Process 67">
            <a:extLst>
              <a:ext uri="{FF2B5EF4-FFF2-40B4-BE49-F238E27FC236}">
                <a16:creationId xmlns:a16="http://schemas.microsoft.com/office/drawing/2014/main" id="{0107B542-3AD8-AD3A-1364-CF7FDF39C66B}"/>
              </a:ext>
            </a:extLst>
          </p:cNvPr>
          <p:cNvSpPr/>
          <p:nvPr/>
        </p:nvSpPr>
        <p:spPr>
          <a:xfrm>
            <a:off x="1369209" y="7455682"/>
            <a:ext cx="3087350" cy="1065242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cs typeface="B Nazanin" panose="00000400000000000000" pitchFamily="2" charset="-78"/>
              </a:rPr>
              <a:t>8</a:t>
            </a:r>
            <a:endParaRPr lang="en-US" sz="3200" b="1" dirty="0">
              <a:cs typeface="B Nazanin" panose="00000400000000000000" pitchFamily="2" charset="-78"/>
            </a:endParaRPr>
          </a:p>
        </p:txBody>
      </p:sp>
      <p:sp>
        <p:nvSpPr>
          <p:cNvPr id="70" name="Flowchart: Alternate Process 69">
            <a:extLst>
              <a:ext uri="{FF2B5EF4-FFF2-40B4-BE49-F238E27FC236}">
                <a16:creationId xmlns:a16="http://schemas.microsoft.com/office/drawing/2014/main" id="{4B07BD3B-75F4-64EF-5C18-37BB3432C0D1}"/>
              </a:ext>
            </a:extLst>
          </p:cNvPr>
          <p:cNvSpPr/>
          <p:nvPr/>
        </p:nvSpPr>
        <p:spPr>
          <a:xfrm>
            <a:off x="1370459" y="8770132"/>
            <a:ext cx="3087350" cy="1065242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cs typeface="B Nazanin" panose="00000400000000000000" pitchFamily="2" charset="-78"/>
              </a:rPr>
              <a:t>محدود</a:t>
            </a:r>
            <a:endParaRPr lang="en-US" sz="32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02055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82F5AFA-F125-7C61-176D-A681A19BD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1" y="-9353"/>
            <a:ext cx="7086599" cy="2099986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-2241567" y="4702993"/>
            <a:ext cx="6028324" cy="6028324"/>
          </a:xfrm>
          <a:custGeom>
            <a:avLst/>
            <a:gdLst/>
            <a:ahLst/>
            <a:cxnLst/>
            <a:rect l="l" t="t" r="r" b="b"/>
            <a:pathLst>
              <a:path w="6028324" h="6028324">
                <a:moveTo>
                  <a:pt x="0" y="0"/>
                </a:moveTo>
                <a:lnTo>
                  <a:pt x="6028324" y="0"/>
                </a:lnTo>
                <a:lnTo>
                  <a:pt x="6028324" y="6028324"/>
                </a:lnTo>
                <a:lnTo>
                  <a:pt x="0" y="60283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746275" y="3263628"/>
            <a:ext cx="1766739" cy="713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300"/>
              </a:lnSpc>
              <a:spcBef>
                <a:spcPct val="0"/>
              </a:spcBef>
            </a:pPr>
            <a:r>
              <a:rPr lang="ar-EG" sz="5300">
                <a:solidFill>
                  <a:srgbClr val="FFFFFF"/>
                </a:solidFill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  <a:t>معرفی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677400" y="360967"/>
            <a:ext cx="6070219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5305"/>
              </a:lnSpc>
            </a:pPr>
            <a:r>
              <a:rPr lang="ar-EG" sz="4000" dirty="0">
                <a:solidFill>
                  <a:srgbClr val="004AAD"/>
                </a:solidFill>
                <a:latin typeface="League Spartan"/>
                <a:ea typeface="League Spartan"/>
                <a:cs typeface="B Titr" panose="00000700000000000000" pitchFamily="2" charset="-78"/>
                <a:sym typeface="League Spartan"/>
                <a:rtl/>
              </a:rPr>
              <a:t>معرفی اعضا</a:t>
            </a:r>
            <a:r>
              <a:rPr lang="fa-IR" sz="4000" dirty="0">
                <a:solidFill>
                  <a:srgbClr val="004AAD"/>
                </a:solidFill>
                <a:latin typeface="League Spartan"/>
                <a:ea typeface="League Spartan"/>
                <a:cs typeface="B Titr" panose="00000700000000000000" pitchFamily="2" charset="-78"/>
                <a:sym typeface="League Spartan"/>
                <a:rtl/>
              </a:rPr>
              <a:t>ی کلیدی تیم</a:t>
            </a:r>
            <a:endParaRPr lang="ar-EG" sz="4113" dirty="0">
              <a:solidFill>
                <a:srgbClr val="004AAD"/>
              </a:solidFill>
              <a:latin typeface="League Spartan"/>
              <a:ea typeface="League Spartan"/>
              <a:cs typeface="B Nazanin" panose="00000400000000000000" pitchFamily="2" charset="-78"/>
              <a:sym typeface="League Spartan"/>
              <a:rtl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2360740" y="2102338"/>
            <a:ext cx="14792663" cy="7384562"/>
            <a:chOff x="0" y="0"/>
            <a:chExt cx="3896010" cy="20251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896010" cy="2025182"/>
            </a:xfrm>
            <a:custGeom>
              <a:avLst/>
              <a:gdLst/>
              <a:ahLst/>
              <a:cxnLst/>
              <a:rect l="l" t="t" r="r" b="b"/>
              <a:pathLst>
                <a:path w="3896010" h="2025182">
                  <a:moveTo>
                    <a:pt x="26691" y="0"/>
                  </a:moveTo>
                  <a:lnTo>
                    <a:pt x="3869318" y="0"/>
                  </a:lnTo>
                  <a:cubicBezTo>
                    <a:pt x="3884060" y="0"/>
                    <a:pt x="3896010" y="11950"/>
                    <a:pt x="3896010" y="26691"/>
                  </a:cubicBezTo>
                  <a:lnTo>
                    <a:pt x="3896010" y="1998490"/>
                  </a:lnTo>
                  <a:cubicBezTo>
                    <a:pt x="3896010" y="2005569"/>
                    <a:pt x="3893198" y="2012358"/>
                    <a:pt x="3888192" y="2017364"/>
                  </a:cubicBezTo>
                  <a:cubicBezTo>
                    <a:pt x="3883187" y="2022370"/>
                    <a:pt x="3876397" y="2025182"/>
                    <a:pt x="3869318" y="2025182"/>
                  </a:cubicBezTo>
                  <a:lnTo>
                    <a:pt x="26691" y="2025182"/>
                  </a:lnTo>
                  <a:cubicBezTo>
                    <a:pt x="11950" y="2025182"/>
                    <a:pt x="0" y="2013231"/>
                    <a:pt x="0" y="1998490"/>
                  </a:cubicBezTo>
                  <a:lnTo>
                    <a:pt x="0" y="26691"/>
                  </a:lnTo>
                  <a:cubicBezTo>
                    <a:pt x="0" y="11950"/>
                    <a:pt x="11950" y="0"/>
                    <a:pt x="26691" y="0"/>
                  </a:cubicBezTo>
                  <a:close/>
                </a:path>
              </a:pathLst>
            </a:custGeom>
            <a:solidFill>
              <a:srgbClr val="1D3461">
                <a:alpha val="86667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896010" cy="20632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cs typeface="B Nazanin" panose="00000400000000000000" pitchFamily="2" charset="-78"/>
              </a:endParaRPr>
            </a:p>
          </p:txBody>
        </p:sp>
      </p:grpSp>
      <p:graphicFrame>
        <p:nvGraphicFramePr>
          <p:cNvPr id="10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267085"/>
              </p:ext>
            </p:extLst>
          </p:nvPr>
        </p:nvGraphicFramePr>
        <p:xfrm>
          <a:off x="2939212" y="2386590"/>
          <a:ext cx="13635717" cy="6816057"/>
        </p:xfrm>
        <a:graphic>
          <a:graphicData uri="http://schemas.openxmlformats.org/drawingml/2006/table">
            <a:tbl>
              <a:tblPr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tblPr>
              <a:tblGrid>
                <a:gridCol w="2949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1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1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09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73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5346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defRPr/>
                      </a:pPr>
                      <a:r>
                        <a:rPr lang="fa-IR" sz="3000" b="1" dirty="0">
                          <a:solidFill>
                            <a:srgbClr val="032D68"/>
                          </a:solidFill>
                          <a:latin typeface="Canva Sans Bold"/>
                          <a:ea typeface="Canva Sans Bold"/>
                          <a:cs typeface="B Nazanin" panose="00000400000000000000" pitchFamily="2" charset="-78"/>
                          <a:sym typeface="Canva Sans Bold"/>
                          <a:rtl/>
                        </a:rPr>
                        <a:t>سهامدار</a:t>
                      </a:r>
                    </a:p>
                    <a:p>
                      <a:pPr algn="ctr" rtl="1">
                        <a:lnSpc>
                          <a:spcPts val="2520"/>
                        </a:lnSpc>
                        <a:defRPr/>
                      </a:pPr>
                      <a:r>
                        <a:rPr lang="fa-IR" sz="3000" b="1" dirty="0">
                          <a:solidFill>
                            <a:srgbClr val="032D68"/>
                          </a:solidFill>
                          <a:latin typeface="Canva Sans Bold"/>
                          <a:cs typeface="B Nazanin" panose="00000400000000000000" pitchFamily="2" charset="-78"/>
                          <a:sym typeface="Canva Sans Bold"/>
                          <a:rtl/>
                        </a:rPr>
                        <a:t>(بلی/خیر)</a:t>
                      </a:r>
                      <a:endParaRPr lang="en-US" sz="3000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A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520"/>
                        </a:lnSpc>
                        <a:defRPr/>
                      </a:pPr>
                      <a:r>
                        <a:rPr lang="ar-EG" sz="3000" b="1" dirty="0">
                          <a:solidFill>
                            <a:srgbClr val="032D68"/>
                          </a:solidFill>
                          <a:latin typeface="Canva Sans Bold"/>
                          <a:ea typeface="Canva Sans Bold"/>
                          <a:cs typeface="B Nazanin" panose="00000400000000000000" pitchFamily="2" charset="-78"/>
                          <a:sym typeface="Canva Sans Bold"/>
                          <a:rtl/>
                        </a:rPr>
                        <a:t>سمت در واحد</a:t>
                      </a:r>
                      <a:endParaRPr lang="en-US" sz="3000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A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520"/>
                        </a:lnSpc>
                        <a:defRPr/>
                      </a:pPr>
                      <a:r>
                        <a:rPr lang="ar-EG" sz="3000" b="1" dirty="0">
                          <a:solidFill>
                            <a:srgbClr val="032D68"/>
                          </a:solidFill>
                          <a:latin typeface="Canva Sans Bold"/>
                          <a:ea typeface="Canva Sans Bold"/>
                          <a:cs typeface="B Nazanin" panose="00000400000000000000" pitchFamily="2" charset="-78"/>
                          <a:sym typeface="Canva Sans Bold"/>
                          <a:rtl/>
                        </a:rPr>
                        <a:t>زمینه تخصصی</a:t>
                      </a:r>
                      <a:endParaRPr lang="en-US" sz="3000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A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520"/>
                        </a:lnSpc>
                        <a:defRPr/>
                      </a:pPr>
                      <a:r>
                        <a:rPr lang="ar-EG" sz="3000" b="1" dirty="0">
                          <a:solidFill>
                            <a:srgbClr val="032D68"/>
                          </a:solidFill>
                          <a:latin typeface="Canva Sans Bold"/>
                          <a:ea typeface="Canva Sans Bold"/>
                          <a:cs typeface="B Nazanin" panose="00000400000000000000" pitchFamily="2" charset="-78"/>
                          <a:sym typeface="Canva Sans Bold"/>
                          <a:rtl/>
                        </a:rPr>
                        <a:t>مدرک تحصیلی</a:t>
                      </a:r>
                      <a:endParaRPr lang="en-US" sz="3000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A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520"/>
                        </a:lnSpc>
                        <a:defRPr/>
                      </a:pPr>
                      <a:r>
                        <a:rPr lang="ar-EG" sz="3000" b="1" dirty="0">
                          <a:solidFill>
                            <a:srgbClr val="032D68"/>
                          </a:solidFill>
                          <a:latin typeface="Canva Sans Bold"/>
                          <a:ea typeface="Canva Sans Bold"/>
                          <a:cs typeface="B Nazanin" panose="00000400000000000000" pitchFamily="2" charset="-78"/>
                          <a:sym typeface="Canva Sans Bold"/>
                          <a:rtl/>
                        </a:rPr>
                        <a:t>نام و نام خانودگی</a:t>
                      </a:r>
                      <a:endParaRPr lang="en-US" sz="3000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A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3924"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1100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1100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1100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1100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1100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8288"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110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110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110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110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100"/>
                        </a:lnSpc>
                        <a:defRPr/>
                      </a:pPr>
                      <a:endParaRPr lang="en-US" sz="1100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0775"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110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110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1100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110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110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4848"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110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110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110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110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110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4762">
                <a:tc>
                  <a:txBody>
                    <a:bodyPr/>
                    <a:lstStyle/>
                    <a:p>
                      <a:pPr algn="ctr" rtl="1">
                        <a:lnSpc>
                          <a:spcPts val="1956"/>
                        </a:lnSpc>
                        <a:defRPr/>
                      </a:pPr>
                      <a:endParaRPr lang="en-US" sz="110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56"/>
                        </a:lnSpc>
                        <a:defRPr/>
                      </a:pPr>
                      <a:endParaRPr lang="en-US" sz="110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56"/>
                        </a:lnSpc>
                        <a:defRPr/>
                      </a:pPr>
                      <a:endParaRPr lang="en-US" sz="110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16"/>
                        </a:lnSpc>
                        <a:defRPr/>
                      </a:pPr>
                      <a:endParaRPr lang="en-US" sz="110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56"/>
                        </a:lnSpc>
                        <a:defRPr/>
                      </a:pPr>
                      <a:endParaRPr lang="en-US" sz="1100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TextBox 11"/>
          <p:cNvSpPr txBox="1"/>
          <p:nvPr/>
        </p:nvSpPr>
        <p:spPr>
          <a:xfrm>
            <a:off x="1918927" y="1151219"/>
            <a:ext cx="8534400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66"/>
              </a:lnSpc>
            </a:pPr>
            <a:r>
              <a:rPr lang="fa-IR" sz="2400" b="1" dirty="0">
                <a:solidFill>
                  <a:srgbClr val="FF0000"/>
                </a:solidFill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  <a:t>(</a:t>
            </a:r>
            <a:r>
              <a:rPr lang="ar-EG" sz="2400" b="1" dirty="0">
                <a:solidFill>
                  <a:srgbClr val="FF0000"/>
                </a:solidFill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  <a:t>برای هر فرد می</a:t>
            </a:r>
            <a:r>
              <a:rPr lang="fa-IR" sz="2400" b="1" dirty="0">
                <a:solidFill>
                  <a:srgbClr val="FF0000"/>
                </a:solidFill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  <a:t>‌توان </a:t>
            </a:r>
            <a:r>
              <a:rPr lang="ar-EG" sz="2400" b="1" dirty="0">
                <a:solidFill>
                  <a:srgbClr val="FF0000"/>
                </a:solidFill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  <a:t>یک اسلاید رزومه عضو قرار داد تا درصورت لزوم ارایه شود</a:t>
            </a:r>
            <a:r>
              <a:rPr lang="fa-IR" sz="2400" b="1" dirty="0">
                <a:solidFill>
                  <a:srgbClr val="FF0000"/>
                </a:solidFill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  <a:t>)</a:t>
            </a:r>
            <a:endParaRPr lang="ar-EG" sz="2400" b="1" dirty="0">
              <a:solidFill>
                <a:srgbClr val="FF0000"/>
              </a:solidFill>
              <a:latin typeface="League Spartan"/>
              <a:ea typeface="League Spartan"/>
              <a:cs typeface="B Nazanin" panose="00000400000000000000" pitchFamily="2" charset="-78"/>
              <a:sym typeface="League Spartan"/>
              <a:rtl/>
            </a:endParaRPr>
          </a:p>
          <a:p>
            <a:pPr algn="ctr">
              <a:lnSpc>
                <a:spcPts val="2666"/>
              </a:lnSpc>
            </a:pPr>
            <a:endParaRPr lang="ar-EG" sz="2116" b="1" dirty="0">
              <a:solidFill>
                <a:srgbClr val="004AAD"/>
              </a:solidFill>
              <a:latin typeface="League Spartan"/>
              <a:ea typeface="League Spartan"/>
              <a:cs typeface="B Nazanin" panose="00000400000000000000" pitchFamily="2" charset="-78"/>
              <a:sym typeface="League Spartan"/>
              <a:rtl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364526" y="316450"/>
            <a:ext cx="1554401" cy="2179466"/>
          </a:xfrm>
          <a:custGeom>
            <a:avLst/>
            <a:gdLst/>
            <a:ahLst/>
            <a:cxnLst/>
            <a:rect l="l" t="t" r="r" b="b"/>
            <a:pathLst>
              <a:path w="1554401" h="2179466">
                <a:moveTo>
                  <a:pt x="0" y="0"/>
                </a:moveTo>
                <a:lnTo>
                  <a:pt x="1554400" y="0"/>
                </a:lnTo>
                <a:lnTo>
                  <a:pt x="1554400" y="2179466"/>
                </a:lnTo>
                <a:lnTo>
                  <a:pt x="0" y="217946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326" r="-5326"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5329510" y="7675083"/>
            <a:ext cx="5223834" cy="5223834"/>
          </a:xfrm>
          <a:custGeom>
            <a:avLst/>
            <a:gdLst/>
            <a:ahLst/>
            <a:cxnLst/>
            <a:rect l="l" t="t" r="r" b="b"/>
            <a:pathLst>
              <a:path w="5223834" h="5223834">
                <a:moveTo>
                  <a:pt x="0" y="0"/>
                </a:moveTo>
                <a:lnTo>
                  <a:pt x="5223834" y="0"/>
                </a:lnTo>
                <a:lnTo>
                  <a:pt x="5223834" y="5223834"/>
                </a:lnTo>
                <a:lnTo>
                  <a:pt x="0" y="52238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950634" y="6357642"/>
            <a:ext cx="3594692" cy="2900658"/>
            <a:chOff x="0" y="0"/>
            <a:chExt cx="946750" cy="76395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46750" cy="763959"/>
            </a:xfrm>
            <a:custGeom>
              <a:avLst/>
              <a:gdLst/>
              <a:ahLst/>
              <a:cxnLst/>
              <a:rect l="l" t="t" r="r" b="b"/>
              <a:pathLst>
                <a:path w="946750" h="763959">
                  <a:moveTo>
                    <a:pt x="109839" y="0"/>
                  </a:moveTo>
                  <a:lnTo>
                    <a:pt x="836911" y="0"/>
                  </a:lnTo>
                  <a:cubicBezTo>
                    <a:pt x="866042" y="0"/>
                    <a:pt x="893980" y="11572"/>
                    <a:pt x="914579" y="32171"/>
                  </a:cubicBezTo>
                  <a:cubicBezTo>
                    <a:pt x="935178" y="52770"/>
                    <a:pt x="946750" y="80708"/>
                    <a:pt x="946750" y="109839"/>
                  </a:cubicBezTo>
                  <a:lnTo>
                    <a:pt x="946750" y="654120"/>
                  </a:lnTo>
                  <a:cubicBezTo>
                    <a:pt x="946750" y="683251"/>
                    <a:pt x="935178" y="711189"/>
                    <a:pt x="914579" y="731788"/>
                  </a:cubicBezTo>
                  <a:cubicBezTo>
                    <a:pt x="893980" y="752387"/>
                    <a:pt x="866042" y="763959"/>
                    <a:pt x="836911" y="763959"/>
                  </a:cubicBezTo>
                  <a:lnTo>
                    <a:pt x="109839" y="763959"/>
                  </a:lnTo>
                  <a:cubicBezTo>
                    <a:pt x="80708" y="763959"/>
                    <a:pt x="52770" y="752387"/>
                    <a:pt x="32171" y="731788"/>
                  </a:cubicBezTo>
                  <a:cubicBezTo>
                    <a:pt x="11572" y="711189"/>
                    <a:pt x="0" y="683251"/>
                    <a:pt x="0" y="654120"/>
                  </a:cubicBezTo>
                  <a:lnTo>
                    <a:pt x="0" y="109839"/>
                  </a:lnTo>
                  <a:cubicBezTo>
                    <a:pt x="0" y="80708"/>
                    <a:pt x="11572" y="52770"/>
                    <a:pt x="32171" y="32171"/>
                  </a:cubicBezTo>
                  <a:cubicBezTo>
                    <a:pt x="52770" y="11572"/>
                    <a:pt x="80708" y="0"/>
                    <a:pt x="109839" y="0"/>
                  </a:cubicBezTo>
                  <a:close/>
                </a:path>
              </a:pathLst>
            </a:custGeom>
            <a:solidFill>
              <a:srgbClr val="1D3461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946750" cy="8020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81000" y="419100"/>
            <a:ext cx="7723911" cy="1615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rtl="1">
              <a:lnSpc>
                <a:spcPts val="4159"/>
              </a:lnSpc>
            </a:pPr>
            <a:r>
              <a:rPr lang="fa-IR" sz="3400" b="1" dirty="0">
                <a:solidFill>
                  <a:srgbClr val="FF0000"/>
                </a:solidFill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  <a:t>(به جای اسلاید قبل از این فرمت نیز می‌توانید استفاده کنید، در صورت عدم نیاز اسلاید را حذف نمایید.)</a:t>
            </a:r>
            <a:endParaRPr lang="ar-EG" sz="3400" b="1" dirty="0">
              <a:solidFill>
                <a:srgbClr val="FF0000"/>
              </a:solidFill>
              <a:latin typeface="League Spartan"/>
              <a:ea typeface="League Spartan"/>
              <a:cs typeface="B Nazanin" panose="00000400000000000000" pitchFamily="2" charset="-78"/>
              <a:sym typeface="League Spartan"/>
              <a:rtl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3820740" y="2409067"/>
            <a:ext cx="3438560" cy="343856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12" name="TextBox 12"/>
          <p:cNvSpPr txBox="1"/>
          <p:nvPr/>
        </p:nvSpPr>
        <p:spPr>
          <a:xfrm>
            <a:off x="1268043" y="6925956"/>
            <a:ext cx="2959875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ar-EG" sz="4000" dirty="0">
                <a:solidFill>
                  <a:srgbClr val="FFFFFF"/>
                </a:solidFill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  <a:t>عنوان دلخواه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9580911" y="2409067"/>
            <a:ext cx="3438560" cy="343856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5" name="Group 15"/>
          <p:cNvGrpSpPr/>
          <p:nvPr/>
        </p:nvGrpSpPr>
        <p:grpSpPr>
          <a:xfrm>
            <a:off x="5341082" y="2409067"/>
            <a:ext cx="3438560" cy="3438560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7" name="Group 17"/>
          <p:cNvGrpSpPr/>
          <p:nvPr/>
        </p:nvGrpSpPr>
        <p:grpSpPr>
          <a:xfrm>
            <a:off x="1028700" y="2409067"/>
            <a:ext cx="3438560" cy="3438560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9" name="Group 19"/>
          <p:cNvGrpSpPr/>
          <p:nvPr/>
        </p:nvGrpSpPr>
        <p:grpSpPr>
          <a:xfrm>
            <a:off x="5293104" y="6357642"/>
            <a:ext cx="3594692" cy="2900658"/>
            <a:chOff x="0" y="0"/>
            <a:chExt cx="946750" cy="76395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946750" cy="763959"/>
            </a:xfrm>
            <a:custGeom>
              <a:avLst/>
              <a:gdLst/>
              <a:ahLst/>
              <a:cxnLst/>
              <a:rect l="l" t="t" r="r" b="b"/>
              <a:pathLst>
                <a:path w="946750" h="763959">
                  <a:moveTo>
                    <a:pt x="109839" y="0"/>
                  </a:moveTo>
                  <a:lnTo>
                    <a:pt x="836911" y="0"/>
                  </a:lnTo>
                  <a:cubicBezTo>
                    <a:pt x="866042" y="0"/>
                    <a:pt x="893980" y="11572"/>
                    <a:pt x="914579" y="32171"/>
                  </a:cubicBezTo>
                  <a:cubicBezTo>
                    <a:pt x="935178" y="52770"/>
                    <a:pt x="946750" y="80708"/>
                    <a:pt x="946750" y="109839"/>
                  </a:cubicBezTo>
                  <a:lnTo>
                    <a:pt x="946750" y="654120"/>
                  </a:lnTo>
                  <a:cubicBezTo>
                    <a:pt x="946750" y="683251"/>
                    <a:pt x="935178" y="711189"/>
                    <a:pt x="914579" y="731788"/>
                  </a:cubicBezTo>
                  <a:cubicBezTo>
                    <a:pt x="893980" y="752387"/>
                    <a:pt x="866042" y="763959"/>
                    <a:pt x="836911" y="763959"/>
                  </a:cubicBezTo>
                  <a:lnTo>
                    <a:pt x="109839" y="763959"/>
                  </a:lnTo>
                  <a:cubicBezTo>
                    <a:pt x="80708" y="763959"/>
                    <a:pt x="52770" y="752387"/>
                    <a:pt x="32171" y="731788"/>
                  </a:cubicBezTo>
                  <a:cubicBezTo>
                    <a:pt x="11572" y="711189"/>
                    <a:pt x="0" y="683251"/>
                    <a:pt x="0" y="654120"/>
                  </a:cubicBezTo>
                  <a:lnTo>
                    <a:pt x="0" y="109839"/>
                  </a:lnTo>
                  <a:cubicBezTo>
                    <a:pt x="0" y="80708"/>
                    <a:pt x="11572" y="52770"/>
                    <a:pt x="32171" y="32171"/>
                  </a:cubicBezTo>
                  <a:cubicBezTo>
                    <a:pt x="52770" y="11572"/>
                    <a:pt x="80708" y="0"/>
                    <a:pt x="109839" y="0"/>
                  </a:cubicBezTo>
                  <a:close/>
                </a:path>
              </a:pathLst>
            </a:custGeom>
            <a:solidFill>
              <a:srgbClr val="1D3461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946750" cy="8020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9580911" y="6357642"/>
            <a:ext cx="3594692" cy="2900658"/>
            <a:chOff x="0" y="0"/>
            <a:chExt cx="946750" cy="763959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946750" cy="763959"/>
            </a:xfrm>
            <a:custGeom>
              <a:avLst/>
              <a:gdLst/>
              <a:ahLst/>
              <a:cxnLst/>
              <a:rect l="l" t="t" r="r" b="b"/>
              <a:pathLst>
                <a:path w="946750" h="763959">
                  <a:moveTo>
                    <a:pt x="109839" y="0"/>
                  </a:moveTo>
                  <a:lnTo>
                    <a:pt x="836911" y="0"/>
                  </a:lnTo>
                  <a:cubicBezTo>
                    <a:pt x="866042" y="0"/>
                    <a:pt x="893980" y="11572"/>
                    <a:pt x="914579" y="32171"/>
                  </a:cubicBezTo>
                  <a:cubicBezTo>
                    <a:pt x="935178" y="52770"/>
                    <a:pt x="946750" y="80708"/>
                    <a:pt x="946750" y="109839"/>
                  </a:cubicBezTo>
                  <a:lnTo>
                    <a:pt x="946750" y="654120"/>
                  </a:lnTo>
                  <a:cubicBezTo>
                    <a:pt x="946750" y="683251"/>
                    <a:pt x="935178" y="711189"/>
                    <a:pt x="914579" y="731788"/>
                  </a:cubicBezTo>
                  <a:cubicBezTo>
                    <a:pt x="893980" y="752387"/>
                    <a:pt x="866042" y="763959"/>
                    <a:pt x="836911" y="763959"/>
                  </a:cubicBezTo>
                  <a:lnTo>
                    <a:pt x="109839" y="763959"/>
                  </a:lnTo>
                  <a:cubicBezTo>
                    <a:pt x="80708" y="763959"/>
                    <a:pt x="52770" y="752387"/>
                    <a:pt x="32171" y="731788"/>
                  </a:cubicBezTo>
                  <a:cubicBezTo>
                    <a:pt x="11572" y="711189"/>
                    <a:pt x="0" y="683251"/>
                    <a:pt x="0" y="654120"/>
                  </a:cubicBezTo>
                  <a:lnTo>
                    <a:pt x="0" y="109839"/>
                  </a:lnTo>
                  <a:cubicBezTo>
                    <a:pt x="0" y="80708"/>
                    <a:pt x="11572" y="52770"/>
                    <a:pt x="32171" y="32171"/>
                  </a:cubicBezTo>
                  <a:cubicBezTo>
                    <a:pt x="52770" y="11572"/>
                    <a:pt x="80708" y="0"/>
                    <a:pt x="109839" y="0"/>
                  </a:cubicBezTo>
                  <a:close/>
                </a:path>
              </a:pathLst>
            </a:custGeom>
            <a:solidFill>
              <a:srgbClr val="1D3461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946750" cy="8020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3820740" y="6357642"/>
            <a:ext cx="3594692" cy="2900658"/>
            <a:chOff x="0" y="0"/>
            <a:chExt cx="946750" cy="76395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946750" cy="763959"/>
            </a:xfrm>
            <a:custGeom>
              <a:avLst/>
              <a:gdLst/>
              <a:ahLst/>
              <a:cxnLst/>
              <a:rect l="l" t="t" r="r" b="b"/>
              <a:pathLst>
                <a:path w="946750" h="763959">
                  <a:moveTo>
                    <a:pt x="109839" y="0"/>
                  </a:moveTo>
                  <a:lnTo>
                    <a:pt x="836911" y="0"/>
                  </a:lnTo>
                  <a:cubicBezTo>
                    <a:pt x="866042" y="0"/>
                    <a:pt x="893980" y="11572"/>
                    <a:pt x="914579" y="32171"/>
                  </a:cubicBezTo>
                  <a:cubicBezTo>
                    <a:pt x="935178" y="52770"/>
                    <a:pt x="946750" y="80708"/>
                    <a:pt x="946750" y="109839"/>
                  </a:cubicBezTo>
                  <a:lnTo>
                    <a:pt x="946750" y="654120"/>
                  </a:lnTo>
                  <a:cubicBezTo>
                    <a:pt x="946750" y="683251"/>
                    <a:pt x="935178" y="711189"/>
                    <a:pt x="914579" y="731788"/>
                  </a:cubicBezTo>
                  <a:cubicBezTo>
                    <a:pt x="893980" y="752387"/>
                    <a:pt x="866042" y="763959"/>
                    <a:pt x="836911" y="763959"/>
                  </a:cubicBezTo>
                  <a:lnTo>
                    <a:pt x="109839" y="763959"/>
                  </a:lnTo>
                  <a:cubicBezTo>
                    <a:pt x="80708" y="763959"/>
                    <a:pt x="52770" y="752387"/>
                    <a:pt x="32171" y="731788"/>
                  </a:cubicBezTo>
                  <a:cubicBezTo>
                    <a:pt x="11572" y="711189"/>
                    <a:pt x="0" y="683251"/>
                    <a:pt x="0" y="654120"/>
                  </a:cubicBezTo>
                  <a:lnTo>
                    <a:pt x="0" y="109839"/>
                  </a:lnTo>
                  <a:cubicBezTo>
                    <a:pt x="0" y="80708"/>
                    <a:pt x="11572" y="52770"/>
                    <a:pt x="32171" y="32171"/>
                  </a:cubicBezTo>
                  <a:cubicBezTo>
                    <a:pt x="52770" y="11572"/>
                    <a:pt x="80708" y="0"/>
                    <a:pt x="109839" y="0"/>
                  </a:cubicBezTo>
                  <a:close/>
                </a:path>
              </a:pathLst>
            </a:custGeom>
            <a:solidFill>
              <a:srgbClr val="1D3461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946750" cy="8020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5580425" y="6945006"/>
            <a:ext cx="2959875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ar-EG" sz="4000" dirty="0">
                <a:solidFill>
                  <a:srgbClr val="FFFFFF"/>
                </a:solidFill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  <a:t>عنوان دلخواه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926020" y="6925956"/>
            <a:ext cx="2959875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ar-EG" sz="4000" dirty="0">
                <a:solidFill>
                  <a:srgbClr val="FFFFFF"/>
                </a:solidFill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  <a:t>عنوان دلخواه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4213828" y="6925956"/>
            <a:ext cx="2959875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ar-EG" sz="4000" dirty="0">
                <a:solidFill>
                  <a:srgbClr val="FFFFFF"/>
                </a:solidFill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  <a:t>عنوان دلخواه</a:t>
            </a:r>
          </a:p>
        </p:txBody>
      </p:sp>
      <p:sp>
        <p:nvSpPr>
          <p:cNvPr id="31" name="Freeform 31"/>
          <p:cNvSpPr/>
          <p:nvPr/>
        </p:nvSpPr>
        <p:spPr>
          <a:xfrm>
            <a:off x="1981200" y="2933700"/>
            <a:ext cx="1554401" cy="2179466"/>
          </a:xfrm>
          <a:custGeom>
            <a:avLst/>
            <a:gdLst/>
            <a:ahLst/>
            <a:cxnLst/>
            <a:rect l="l" t="t" r="r" b="b"/>
            <a:pathLst>
              <a:path w="1554401" h="2179466">
                <a:moveTo>
                  <a:pt x="0" y="0"/>
                </a:moveTo>
                <a:lnTo>
                  <a:pt x="1554400" y="0"/>
                </a:lnTo>
                <a:lnTo>
                  <a:pt x="1554400" y="2179466"/>
                </a:lnTo>
                <a:lnTo>
                  <a:pt x="0" y="21794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5000"/>
            </a:blip>
            <a:stretch>
              <a:fillRect l="-5326" r="-5326"/>
            </a:stretch>
          </a:blipFill>
        </p:spPr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1D88122A-E465-2FD0-51C5-3008E7D9A925}"/>
              </a:ext>
            </a:extLst>
          </p:cNvPr>
          <p:cNvSpPr/>
          <p:nvPr/>
        </p:nvSpPr>
        <p:spPr>
          <a:xfrm>
            <a:off x="6241473" y="2947555"/>
            <a:ext cx="1554401" cy="2179466"/>
          </a:xfrm>
          <a:custGeom>
            <a:avLst/>
            <a:gdLst/>
            <a:ahLst/>
            <a:cxnLst/>
            <a:rect l="l" t="t" r="r" b="b"/>
            <a:pathLst>
              <a:path w="1554401" h="2179466">
                <a:moveTo>
                  <a:pt x="0" y="0"/>
                </a:moveTo>
                <a:lnTo>
                  <a:pt x="1554400" y="0"/>
                </a:lnTo>
                <a:lnTo>
                  <a:pt x="1554400" y="2179466"/>
                </a:lnTo>
                <a:lnTo>
                  <a:pt x="0" y="21794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5000"/>
            </a:blip>
            <a:stretch>
              <a:fillRect l="-5326" r="-5326"/>
            </a:stretch>
          </a:blipFill>
        </p:spPr>
      </p:sp>
      <p:sp>
        <p:nvSpPr>
          <p:cNvPr id="33" name="Freeform 31">
            <a:extLst>
              <a:ext uri="{FF2B5EF4-FFF2-40B4-BE49-F238E27FC236}">
                <a16:creationId xmlns:a16="http://schemas.microsoft.com/office/drawing/2014/main" id="{3FF7C80C-EA46-6548-E4FB-5CD9BD3AEDB3}"/>
              </a:ext>
            </a:extLst>
          </p:cNvPr>
          <p:cNvSpPr/>
          <p:nvPr/>
        </p:nvSpPr>
        <p:spPr>
          <a:xfrm>
            <a:off x="10591800" y="2933700"/>
            <a:ext cx="1554401" cy="2179466"/>
          </a:xfrm>
          <a:custGeom>
            <a:avLst/>
            <a:gdLst/>
            <a:ahLst/>
            <a:cxnLst/>
            <a:rect l="l" t="t" r="r" b="b"/>
            <a:pathLst>
              <a:path w="1554401" h="2179466">
                <a:moveTo>
                  <a:pt x="0" y="0"/>
                </a:moveTo>
                <a:lnTo>
                  <a:pt x="1554400" y="0"/>
                </a:lnTo>
                <a:lnTo>
                  <a:pt x="1554400" y="2179466"/>
                </a:lnTo>
                <a:lnTo>
                  <a:pt x="0" y="21794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5000"/>
            </a:blip>
            <a:stretch>
              <a:fillRect l="-5326" r="-5326"/>
            </a:stretch>
          </a:blipFill>
        </p:spPr>
      </p:sp>
      <p:sp>
        <p:nvSpPr>
          <p:cNvPr id="34" name="Freeform 31">
            <a:extLst>
              <a:ext uri="{FF2B5EF4-FFF2-40B4-BE49-F238E27FC236}">
                <a16:creationId xmlns:a16="http://schemas.microsoft.com/office/drawing/2014/main" id="{476BAA50-3CFC-98D0-A41F-3BA1DAAE16CE}"/>
              </a:ext>
            </a:extLst>
          </p:cNvPr>
          <p:cNvSpPr/>
          <p:nvPr/>
        </p:nvSpPr>
        <p:spPr>
          <a:xfrm>
            <a:off x="14782800" y="3009900"/>
            <a:ext cx="1554401" cy="2179466"/>
          </a:xfrm>
          <a:custGeom>
            <a:avLst/>
            <a:gdLst/>
            <a:ahLst/>
            <a:cxnLst/>
            <a:rect l="l" t="t" r="r" b="b"/>
            <a:pathLst>
              <a:path w="1554401" h="2179466">
                <a:moveTo>
                  <a:pt x="0" y="0"/>
                </a:moveTo>
                <a:lnTo>
                  <a:pt x="1554400" y="0"/>
                </a:lnTo>
                <a:lnTo>
                  <a:pt x="1554400" y="2179466"/>
                </a:lnTo>
                <a:lnTo>
                  <a:pt x="0" y="21794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5000"/>
            </a:blip>
            <a:stretch>
              <a:fillRect l="-5326" r="-5326"/>
            </a:stretch>
          </a:blipFill>
        </p:spPr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3208441-99C0-6717-102B-D628A8BC91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9107" y="0"/>
            <a:ext cx="7619999" cy="225804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708295A7-5C32-CEFB-F0D5-3812D3DEEDE5}"/>
              </a:ext>
            </a:extLst>
          </p:cNvPr>
          <p:cNvSpPr txBox="1"/>
          <p:nvPr/>
        </p:nvSpPr>
        <p:spPr>
          <a:xfrm>
            <a:off x="6781800" y="342270"/>
            <a:ext cx="10928194" cy="786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ts val="5305"/>
              </a:lnSpc>
            </a:pPr>
            <a:r>
              <a:rPr lang="ar-EG" sz="4000" dirty="0">
                <a:solidFill>
                  <a:srgbClr val="004AAD"/>
                </a:solidFill>
                <a:latin typeface="League Spartan"/>
                <a:ea typeface="League Spartan"/>
                <a:cs typeface="B Titr" panose="00000700000000000000" pitchFamily="2" charset="-78"/>
                <a:sym typeface="League Spartan"/>
                <a:rtl/>
              </a:rPr>
              <a:t>معرفی اعضا</a:t>
            </a:r>
            <a:r>
              <a:rPr lang="fa-IR" sz="4000" dirty="0">
                <a:solidFill>
                  <a:srgbClr val="004AAD"/>
                </a:solidFill>
                <a:latin typeface="League Spartan"/>
                <a:ea typeface="League Spartan"/>
                <a:cs typeface="B Titr" panose="00000700000000000000" pitchFamily="2" charset="-78"/>
                <a:sym typeface="League Spartan"/>
                <a:rtl/>
              </a:rPr>
              <a:t>ی کلیدی تیم</a:t>
            </a:r>
            <a:endParaRPr lang="ar-EG" sz="4000" dirty="0">
              <a:solidFill>
                <a:srgbClr val="004AAD"/>
              </a:solidFill>
              <a:latin typeface="League Spartan"/>
              <a:ea typeface="League Spartan"/>
              <a:cs typeface="B Nazanin" panose="00000400000000000000" pitchFamily="2" charset="-78"/>
              <a:sym typeface="League Spartan"/>
              <a:rtl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FE1EFA-8F10-7829-E218-4D1C42477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6" y="9525"/>
            <a:ext cx="18273713" cy="102789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9D8844-2074-EB91-DC99-AB0625B6C22C}"/>
              </a:ext>
            </a:extLst>
          </p:cNvPr>
          <p:cNvSpPr txBox="1"/>
          <p:nvPr/>
        </p:nvSpPr>
        <p:spPr>
          <a:xfrm>
            <a:off x="13030200" y="1485900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>
                <a:cs typeface="B Zar" panose="00000400000000000000" pitchFamily="2" charset="-78"/>
              </a:rPr>
              <a:t>مشتریان ما شامل:</a:t>
            </a:r>
          </a:p>
          <a:p>
            <a:pPr marL="285750" indent="-285750" algn="r" rtl="1">
              <a:buFontTx/>
              <a:buChar char="-"/>
            </a:pPr>
            <a:endParaRPr lang="fa-IR" sz="2000" dirty="0">
              <a:cs typeface="B Zar" panose="00000400000000000000" pitchFamily="2" charset="-78"/>
            </a:endParaRPr>
          </a:p>
          <a:p>
            <a:pPr marL="285750" indent="-285750" algn="r" rtl="1">
              <a:buFontTx/>
              <a:buChar char="-"/>
            </a:pPr>
            <a:endParaRPr lang="en-US" sz="2000" dirty="0">
              <a:cs typeface="B Zar" panose="000004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FFD2AD-7DFC-4B03-14FF-FEA11C8B500F}"/>
              </a:ext>
            </a:extLst>
          </p:cNvPr>
          <p:cNvSpPr txBox="1"/>
          <p:nvPr/>
        </p:nvSpPr>
        <p:spPr>
          <a:xfrm>
            <a:off x="10177461" y="4407068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fa-IR" sz="2000" dirty="0">
              <a:cs typeface="B Zar" panose="00000400000000000000" pitchFamily="2" charset="-78"/>
            </a:endParaRPr>
          </a:p>
          <a:p>
            <a:pPr marL="285750" indent="-285750" algn="r" rtl="1">
              <a:buFontTx/>
              <a:buChar char="-"/>
            </a:pPr>
            <a:r>
              <a:rPr lang="en-US" sz="2000" dirty="0">
                <a:cs typeface="B Zar" panose="00000400000000000000" pitchFamily="2" charset="-78"/>
              </a:rPr>
              <a:t>.............</a:t>
            </a:r>
            <a:endParaRPr lang="fa-IR" sz="2000" dirty="0">
              <a:cs typeface="B Zar" panose="00000400000000000000" pitchFamily="2" charset="-78"/>
            </a:endParaRPr>
          </a:p>
          <a:p>
            <a:pPr marL="285750" indent="-285750" algn="r" rtl="1">
              <a:buFontTx/>
              <a:buChar char="-"/>
            </a:pPr>
            <a:endParaRPr lang="en-US" sz="2000" dirty="0">
              <a:cs typeface="B Zar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D12228-D088-DD88-2FA3-85966A4D86AF}"/>
              </a:ext>
            </a:extLst>
          </p:cNvPr>
          <p:cNvSpPr txBox="1"/>
          <p:nvPr/>
        </p:nvSpPr>
        <p:spPr>
          <a:xfrm>
            <a:off x="10325099" y="1449659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fa-IR" sz="2000" dirty="0">
              <a:cs typeface="B Zar" panose="00000400000000000000" pitchFamily="2" charset="-78"/>
            </a:endParaRPr>
          </a:p>
          <a:p>
            <a:pPr marL="285750" indent="-285750" algn="r" rtl="1">
              <a:buFontTx/>
              <a:buChar char="-"/>
            </a:pPr>
            <a:r>
              <a:rPr lang="en-US" sz="2000" dirty="0">
                <a:cs typeface="B Zar" panose="00000400000000000000" pitchFamily="2" charset="-78"/>
              </a:rPr>
              <a:t>…..</a:t>
            </a:r>
            <a:endParaRPr lang="fa-IR" sz="2000" dirty="0">
              <a:cs typeface="B Zar" panose="00000400000000000000" pitchFamily="2" charset="-78"/>
            </a:endParaRPr>
          </a:p>
          <a:p>
            <a:pPr marL="285750" indent="-285750" algn="r" rtl="1">
              <a:buFontTx/>
              <a:buChar char="-"/>
            </a:pPr>
            <a:endParaRPr lang="en-US" sz="2000" dirty="0">
              <a:cs typeface="B Zar" panose="000004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23FC22-86C4-04AC-4E44-573B0DEDE1B4}"/>
              </a:ext>
            </a:extLst>
          </p:cNvPr>
          <p:cNvSpPr txBox="1"/>
          <p:nvPr/>
        </p:nvSpPr>
        <p:spPr>
          <a:xfrm>
            <a:off x="7129461" y="1533524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fa-IR" sz="2000" dirty="0">
              <a:cs typeface="B Zar" panose="00000400000000000000" pitchFamily="2" charset="-78"/>
            </a:endParaRPr>
          </a:p>
          <a:p>
            <a:pPr marL="285750" indent="-285750" algn="r" rtl="1">
              <a:buFontTx/>
              <a:buChar char="-"/>
            </a:pPr>
            <a:r>
              <a:rPr lang="en-US" sz="2000" dirty="0">
                <a:cs typeface="B Zar" panose="00000400000000000000" pitchFamily="2" charset="-78"/>
              </a:rPr>
              <a:t>..........</a:t>
            </a:r>
            <a:endParaRPr lang="fa-IR" sz="2000" dirty="0">
              <a:cs typeface="B Zar" panose="00000400000000000000" pitchFamily="2" charset="-78"/>
            </a:endParaRPr>
          </a:p>
          <a:p>
            <a:pPr marL="285750" indent="-285750" algn="r" rtl="1">
              <a:buFontTx/>
              <a:buChar char="-"/>
            </a:pPr>
            <a:endParaRPr lang="en-US" sz="2000" dirty="0">
              <a:cs typeface="B Zar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BF822D-16AD-536D-178C-E4B1819A6BE4}"/>
              </a:ext>
            </a:extLst>
          </p:cNvPr>
          <p:cNvSpPr txBox="1"/>
          <p:nvPr/>
        </p:nvSpPr>
        <p:spPr>
          <a:xfrm>
            <a:off x="3571874" y="1201437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fa-IR" sz="2000" dirty="0">
              <a:cs typeface="B Zar" panose="00000400000000000000" pitchFamily="2" charset="-78"/>
            </a:endParaRPr>
          </a:p>
          <a:p>
            <a:pPr marL="285750" indent="-285750" algn="r" rtl="1">
              <a:buFontTx/>
              <a:buChar char="-"/>
            </a:pPr>
            <a:r>
              <a:rPr lang="en-US" sz="2000" dirty="0">
                <a:cs typeface="B Zar" panose="00000400000000000000" pitchFamily="2" charset="-78"/>
              </a:rPr>
              <a:t>...............</a:t>
            </a:r>
            <a:endParaRPr lang="fa-IR" sz="2000" dirty="0">
              <a:cs typeface="B Zar" panose="00000400000000000000" pitchFamily="2" charset="-78"/>
            </a:endParaRPr>
          </a:p>
          <a:p>
            <a:pPr marL="285750" indent="-285750" algn="r" rtl="1">
              <a:buFontTx/>
              <a:buChar char="-"/>
            </a:pPr>
            <a:endParaRPr lang="en-US" sz="2000" dirty="0">
              <a:cs typeface="B Zar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DF59FA-C4FC-6BF6-E6F3-732F84E91E9C}"/>
              </a:ext>
            </a:extLst>
          </p:cNvPr>
          <p:cNvSpPr txBox="1"/>
          <p:nvPr/>
        </p:nvSpPr>
        <p:spPr>
          <a:xfrm>
            <a:off x="523874" y="1204912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fa-IR" sz="2000" dirty="0">
              <a:cs typeface="B Zar" panose="00000400000000000000" pitchFamily="2" charset="-78"/>
            </a:endParaRPr>
          </a:p>
          <a:p>
            <a:pPr marL="285750" indent="-285750" algn="r" rtl="1">
              <a:buFontTx/>
              <a:buChar char="-"/>
            </a:pPr>
            <a:r>
              <a:rPr lang="en-US" sz="2000" dirty="0">
                <a:cs typeface="B Zar" panose="00000400000000000000" pitchFamily="2" charset="-78"/>
              </a:rPr>
              <a:t>..........</a:t>
            </a:r>
            <a:endParaRPr lang="fa-IR" sz="2000" dirty="0">
              <a:cs typeface="B Zar" panose="00000400000000000000" pitchFamily="2" charset="-78"/>
            </a:endParaRPr>
          </a:p>
          <a:p>
            <a:pPr marL="285750" indent="-285750" algn="r" rtl="1">
              <a:buFontTx/>
              <a:buChar char="-"/>
            </a:pPr>
            <a:endParaRPr lang="en-US" sz="2000" dirty="0">
              <a:cs typeface="B Zar" panose="000004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B69F24-E6E8-0D15-973D-60289FC2A817}"/>
              </a:ext>
            </a:extLst>
          </p:cNvPr>
          <p:cNvSpPr txBox="1"/>
          <p:nvPr/>
        </p:nvSpPr>
        <p:spPr>
          <a:xfrm>
            <a:off x="3571874" y="4207013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Tx/>
              <a:buChar char="-"/>
            </a:pPr>
            <a:r>
              <a:rPr lang="en-US" sz="2000" dirty="0">
                <a:cs typeface="B Zar" panose="00000400000000000000" pitchFamily="2" charset="-78"/>
              </a:rPr>
              <a:t>........</a:t>
            </a:r>
            <a:endParaRPr lang="fa-IR" sz="2000" dirty="0">
              <a:cs typeface="B Zar" panose="00000400000000000000" pitchFamily="2" charset="-78"/>
            </a:endParaRPr>
          </a:p>
          <a:p>
            <a:pPr marL="285750" indent="-285750" algn="r" rtl="1">
              <a:buFontTx/>
              <a:buChar char="-"/>
            </a:pPr>
            <a:endParaRPr lang="en-US" sz="2000" dirty="0">
              <a:cs typeface="B Zar" panose="000004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9E6C1B-CCA2-2AEA-CAA3-6BEAF9CCFBEC}"/>
              </a:ext>
            </a:extLst>
          </p:cNvPr>
          <p:cNvSpPr txBox="1"/>
          <p:nvPr/>
        </p:nvSpPr>
        <p:spPr>
          <a:xfrm>
            <a:off x="1219200" y="70485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Tx/>
              <a:buChar char="-"/>
            </a:pPr>
            <a:r>
              <a:rPr lang="en-US" sz="2000" dirty="0">
                <a:cs typeface="B Zar" panose="00000400000000000000" pitchFamily="2" charset="-78"/>
              </a:rPr>
              <a:t>...............</a:t>
            </a:r>
            <a:endParaRPr lang="fa-IR" sz="2000" dirty="0">
              <a:cs typeface="B Zar" panose="00000400000000000000" pitchFamily="2" charset="-78"/>
            </a:endParaRPr>
          </a:p>
          <a:p>
            <a:pPr marL="285750" indent="-285750" algn="r" rtl="1">
              <a:buFontTx/>
              <a:buChar char="-"/>
            </a:pPr>
            <a:endParaRPr lang="en-US" sz="2000" dirty="0">
              <a:cs typeface="B Zar" panose="000004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0E0D9B-B521-46DD-CA50-87076A1E8287}"/>
              </a:ext>
            </a:extLst>
          </p:cNvPr>
          <p:cNvSpPr txBox="1"/>
          <p:nvPr/>
        </p:nvSpPr>
        <p:spPr>
          <a:xfrm>
            <a:off x="9786936" y="70485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Tx/>
              <a:buChar char="-"/>
            </a:pPr>
            <a:r>
              <a:rPr lang="en-US" sz="2000" dirty="0">
                <a:cs typeface="B Zar" panose="00000400000000000000" pitchFamily="2" charset="-78"/>
              </a:rPr>
              <a:t>............</a:t>
            </a:r>
            <a:endParaRPr lang="fa-IR" sz="2000" dirty="0">
              <a:cs typeface="B Zar" panose="00000400000000000000" pitchFamily="2" charset="-78"/>
            </a:endParaRPr>
          </a:p>
          <a:p>
            <a:pPr marL="285750" indent="-285750" algn="r" rtl="1">
              <a:buFontTx/>
              <a:buChar char="-"/>
            </a:pPr>
            <a:endParaRPr lang="en-US" sz="2000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52949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82F5AFA-F125-7C61-176D-A681A19BD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3014" y="0"/>
            <a:ext cx="7086599" cy="2099986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-2241567" y="4702993"/>
            <a:ext cx="6028324" cy="6028324"/>
          </a:xfrm>
          <a:custGeom>
            <a:avLst/>
            <a:gdLst/>
            <a:ahLst/>
            <a:cxnLst/>
            <a:rect l="l" t="t" r="r" b="b"/>
            <a:pathLst>
              <a:path w="6028324" h="6028324">
                <a:moveTo>
                  <a:pt x="0" y="0"/>
                </a:moveTo>
                <a:lnTo>
                  <a:pt x="6028324" y="0"/>
                </a:lnTo>
                <a:lnTo>
                  <a:pt x="6028324" y="6028324"/>
                </a:lnTo>
                <a:lnTo>
                  <a:pt x="0" y="60283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746275" y="3263628"/>
            <a:ext cx="1766739" cy="713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300"/>
              </a:lnSpc>
              <a:spcBef>
                <a:spcPct val="0"/>
              </a:spcBef>
            </a:pPr>
            <a:r>
              <a:rPr lang="ar-EG" sz="5300">
                <a:solidFill>
                  <a:srgbClr val="FFFFFF"/>
                </a:solidFill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  <a:t>معرفی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677400" y="408420"/>
            <a:ext cx="6070219" cy="6944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5305"/>
              </a:lnSpc>
            </a:pPr>
            <a:r>
              <a:rPr lang="fa-IR" sz="4800" dirty="0">
                <a:solidFill>
                  <a:srgbClr val="004AAD"/>
                </a:solidFill>
                <a:latin typeface="League Spartan"/>
                <a:ea typeface="League Spartan"/>
                <a:cs typeface="B Titr" panose="00000700000000000000" pitchFamily="2" charset="-78"/>
                <a:sym typeface="League Spartan"/>
                <a:rtl/>
              </a:rPr>
              <a:t>حجم سرمایه‌گذاری</a:t>
            </a:r>
            <a:endParaRPr lang="ar-EG" sz="4800" dirty="0">
              <a:solidFill>
                <a:srgbClr val="004AAD"/>
              </a:solidFill>
              <a:latin typeface="League Spartan"/>
              <a:ea typeface="League Spartan"/>
              <a:cs typeface="B Nazanin" panose="00000400000000000000" pitchFamily="2" charset="-78"/>
              <a:sym typeface="League Spartan"/>
              <a:rtl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2895600" y="2578870"/>
            <a:ext cx="11827918" cy="4654426"/>
            <a:chOff x="0" y="0"/>
            <a:chExt cx="3896010" cy="20251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896010" cy="2025182"/>
            </a:xfrm>
            <a:custGeom>
              <a:avLst/>
              <a:gdLst/>
              <a:ahLst/>
              <a:cxnLst/>
              <a:rect l="l" t="t" r="r" b="b"/>
              <a:pathLst>
                <a:path w="3896010" h="2025182">
                  <a:moveTo>
                    <a:pt x="26691" y="0"/>
                  </a:moveTo>
                  <a:lnTo>
                    <a:pt x="3869318" y="0"/>
                  </a:lnTo>
                  <a:cubicBezTo>
                    <a:pt x="3884060" y="0"/>
                    <a:pt x="3896010" y="11950"/>
                    <a:pt x="3896010" y="26691"/>
                  </a:cubicBezTo>
                  <a:lnTo>
                    <a:pt x="3896010" y="1998490"/>
                  </a:lnTo>
                  <a:cubicBezTo>
                    <a:pt x="3896010" y="2005569"/>
                    <a:pt x="3893198" y="2012358"/>
                    <a:pt x="3888192" y="2017364"/>
                  </a:cubicBezTo>
                  <a:cubicBezTo>
                    <a:pt x="3883187" y="2022370"/>
                    <a:pt x="3876397" y="2025182"/>
                    <a:pt x="3869318" y="2025182"/>
                  </a:cubicBezTo>
                  <a:lnTo>
                    <a:pt x="26691" y="2025182"/>
                  </a:lnTo>
                  <a:cubicBezTo>
                    <a:pt x="11950" y="2025182"/>
                    <a:pt x="0" y="2013231"/>
                    <a:pt x="0" y="1998490"/>
                  </a:cubicBezTo>
                  <a:lnTo>
                    <a:pt x="0" y="26691"/>
                  </a:lnTo>
                  <a:cubicBezTo>
                    <a:pt x="0" y="11950"/>
                    <a:pt x="11950" y="0"/>
                    <a:pt x="26691" y="0"/>
                  </a:cubicBezTo>
                  <a:close/>
                </a:path>
              </a:pathLst>
            </a:custGeom>
            <a:solidFill>
              <a:srgbClr val="1D3461">
                <a:alpha val="86667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896010" cy="20632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cs typeface="B Nazanin" panose="00000400000000000000" pitchFamily="2" charset="-78"/>
              </a:endParaRPr>
            </a:p>
          </p:txBody>
        </p:sp>
      </p:grpSp>
      <p:graphicFrame>
        <p:nvGraphicFramePr>
          <p:cNvPr id="10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538371"/>
              </p:ext>
            </p:extLst>
          </p:nvPr>
        </p:nvGraphicFramePr>
        <p:xfrm>
          <a:off x="3204690" y="3088173"/>
          <a:ext cx="11209738" cy="3735672"/>
        </p:xfrm>
        <a:graphic>
          <a:graphicData uri="http://schemas.openxmlformats.org/drawingml/2006/table">
            <a:tbl>
              <a:tblPr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tblPr>
              <a:tblGrid>
                <a:gridCol w="2815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796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53460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defRPr/>
                      </a:pPr>
                      <a:r>
                        <a:rPr lang="fa-IR" sz="3000" b="1" dirty="0">
                          <a:solidFill>
                            <a:srgbClr val="032D68"/>
                          </a:solidFill>
                          <a:latin typeface="Canva Sans Bold"/>
                          <a:ea typeface="Canva Sans Bold"/>
                          <a:cs typeface="B Nazanin" panose="00000400000000000000" pitchFamily="2" charset="-78"/>
                          <a:sym typeface="Canva Sans Bold"/>
                          <a:rtl/>
                        </a:rPr>
                        <a:t>سرمایه‌گذاری </a:t>
                      </a:r>
                    </a:p>
                    <a:p>
                      <a:pPr algn="ctr" rtl="1">
                        <a:lnSpc>
                          <a:spcPct val="100000"/>
                        </a:lnSpc>
                        <a:defRPr/>
                      </a:pPr>
                      <a:r>
                        <a:rPr lang="fa-IR" sz="3000" b="1" dirty="0">
                          <a:solidFill>
                            <a:srgbClr val="032D68"/>
                          </a:solidFill>
                          <a:latin typeface="Canva Sans Bold"/>
                          <a:ea typeface="Canva Sans Bold"/>
                          <a:cs typeface="B Nazanin" panose="00000400000000000000" pitchFamily="2" charset="-78"/>
                          <a:sym typeface="Canva Sans Bold"/>
                          <a:rtl/>
                        </a:rPr>
                        <a:t>مورد نیاز</a:t>
                      </a:r>
                      <a:r>
                        <a:rPr lang="fa-IR" sz="3000" baseline="30000" dirty="0">
                          <a:solidFill>
                            <a:srgbClr val="FF0000"/>
                          </a:solidFill>
                          <a:cs typeface="B Nazanin" panose="00000400000000000000" pitchFamily="2" charset="-78"/>
                        </a:rPr>
                        <a:t>* </a:t>
                      </a:r>
                      <a:endParaRPr lang="en-US" sz="3000" baseline="30000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A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defRPr/>
                      </a:pPr>
                      <a:r>
                        <a:rPr lang="fa-IR" sz="3000" b="1" dirty="0">
                          <a:solidFill>
                            <a:srgbClr val="032D68"/>
                          </a:solidFill>
                          <a:latin typeface="Canva Sans Bold"/>
                          <a:ea typeface="Canva Sans Bold"/>
                          <a:cs typeface="B Nazanin" panose="00000400000000000000" pitchFamily="2" charset="-78"/>
                          <a:sym typeface="Canva Sans Bold"/>
                          <a:rtl/>
                        </a:rPr>
                        <a:t>سرمایه‌گذاری </a:t>
                      </a:r>
                    </a:p>
                    <a:p>
                      <a:pPr algn="ctr" rtl="1">
                        <a:lnSpc>
                          <a:spcPct val="100000"/>
                        </a:lnSpc>
                        <a:defRPr/>
                      </a:pPr>
                      <a:r>
                        <a:rPr lang="fa-IR" sz="3000" b="1" dirty="0">
                          <a:solidFill>
                            <a:srgbClr val="032D68"/>
                          </a:solidFill>
                          <a:latin typeface="Canva Sans Bold"/>
                          <a:ea typeface="Canva Sans Bold"/>
                          <a:cs typeface="B Nazanin" panose="00000400000000000000" pitchFamily="2" charset="-78"/>
                          <a:sym typeface="Canva Sans Bold"/>
                          <a:rtl/>
                        </a:rPr>
                        <a:t>تأمین شده</a:t>
                      </a:r>
                      <a:endParaRPr lang="en-US" sz="3000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A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defRPr/>
                      </a:pPr>
                      <a:r>
                        <a:rPr lang="fa-IR" sz="3000" b="1" dirty="0">
                          <a:solidFill>
                            <a:srgbClr val="032D68"/>
                          </a:solidFill>
                          <a:latin typeface="Canva Sans Bold"/>
                          <a:ea typeface="Canva Sans Bold"/>
                          <a:cs typeface="B Nazanin" panose="00000400000000000000" pitchFamily="2" charset="-78"/>
                          <a:sym typeface="Canva Sans Bold"/>
                          <a:rtl/>
                        </a:rPr>
                        <a:t> کل سرمایه‌گذاری</a:t>
                      </a:r>
                      <a:endParaRPr lang="en-US" sz="3000" baseline="38000" dirty="0">
                        <a:solidFill>
                          <a:srgbClr val="FF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A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520"/>
                        </a:lnSpc>
                        <a:defRPr/>
                      </a:pPr>
                      <a:r>
                        <a:rPr lang="fa-IR" sz="3000" b="1" dirty="0">
                          <a:solidFill>
                            <a:srgbClr val="032D68"/>
                          </a:solidFill>
                          <a:latin typeface="Canva Sans Bold"/>
                          <a:cs typeface="B Nazanin" panose="00000400000000000000" pitchFamily="2" charset="-78"/>
                          <a:sym typeface="Canva Sans Bold"/>
                          <a:rtl/>
                        </a:rPr>
                        <a:t>برآورد</a:t>
                      </a:r>
                      <a:endParaRPr lang="en-US" sz="3000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A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3924"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2400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2400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2400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r>
                        <a:rPr lang="fa-IR" sz="2800" dirty="0">
                          <a:cs typeface="B Nazanin" panose="00000400000000000000" pitchFamily="2" charset="-78"/>
                        </a:rPr>
                        <a:t>ارزی (دلار آمریکا)</a:t>
                      </a:r>
                      <a:endParaRPr lang="en-US" sz="2800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8288"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240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240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2400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100"/>
                        </a:lnSpc>
                        <a:defRPr/>
                      </a:pPr>
                      <a:r>
                        <a:rPr lang="fa-IR" sz="2800" dirty="0">
                          <a:cs typeface="B Nazanin" panose="00000400000000000000" pitchFamily="2" charset="-78"/>
                        </a:rPr>
                        <a:t>ریالی (میلیون تومان)</a:t>
                      </a:r>
                      <a:endParaRPr lang="en-US" sz="2800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Freeform 13"/>
          <p:cNvSpPr/>
          <p:nvPr/>
        </p:nvSpPr>
        <p:spPr>
          <a:xfrm>
            <a:off x="364526" y="316450"/>
            <a:ext cx="1554401" cy="2179466"/>
          </a:xfrm>
          <a:custGeom>
            <a:avLst/>
            <a:gdLst/>
            <a:ahLst/>
            <a:cxnLst/>
            <a:rect l="l" t="t" r="r" b="b"/>
            <a:pathLst>
              <a:path w="1554401" h="2179466">
                <a:moveTo>
                  <a:pt x="0" y="0"/>
                </a:moveTo>
                <a:lnTo>
                  <a:pt x="1554400" y="0"/>
                </a:lnTo>
                <a:lnTo>
                  <a:pt x="1554400" y="2179466"/>
                </a:lnTo>
                <a:lnTo>
                  <a:pt x="0" y="217946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326" r="-5326"/>
            </a:stretch>
          </a:blipFill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1B2D47-B7DF-B9B5-CA5E-4B851168F7D0}"/>
              </a:ext>
            </a:extLst>
          </p:cNvPr>
          <p:cNvSpPr txBox="1"/>
          <p:nvPr/>
        </p:nvSpPr>
        <p:spPr>
          <a:xfrm>
            <a:off x="1050796" y="7887134"/>
            <a:ext cx="1366342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3000" dirty="0">
                <a:solidFill>
                  <a:srgbClr val="FF0000"/>
                </a:solidFill>
                <a:cs typeface="B Nazanin" panose="00000400000000000000" pitchFamily="2" charset="-78"/>
              </a:rPr>
              <a:t>* </a:t>
            </a:r>
            <a:r>
              <a:rPr lang="fa-IR" sz="3000" dirty="0">
                <a:cs typeface="B Nazanin" panose="00000400000000000000" pitchFamily="2" charset="-78"/>
              </a:rPr>
              <a:t>جمع مبالغ میزان تأمین شده و مورد نیاز باید با کل سرمایه‌گذاری برابر باشد.</a:t>
            </a:r>
            <a:endParaRPr lang="en-US" sz="3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40803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82F5AFA-F125-7C61-176D-A681A19BD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3014" y="3344"/>
            <a:ext cx="7086599" cy="2099986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-2241567" y="4702993"/>
            <a:ext cx="6028324" cy="6028324"/>
          </a:xfrm>
          <a:custGeom>
            <a:avLst/>
            <a:gdLst/>
            <a:ahLst/>
            <a:cxnLst/>
            <a:rect l="l" t="t" r="r" b="b"/>
            <a:pathLst>
              <a:path w="6028324" h="6028324">
                <a:moveTo>
                  <a:pt x="0" y="0"/>
                </a:moveTo>
                <a:lnTo>
                  <a:pt x="6028324" y="0"/>
                </a:lnTo>
                <a:lnTo>
                  <a:pt x="6028324" y="6028324"/>
                </a:lnTo>
                <a:lnTo>
                  <a:pt x="0" y="60283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746275" y="3263628"/>
            <a:ext cx="1766739" cy="713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300"/>
              </a:lnSpc>
              <a:spcBef>
                <a:spcPct val="0"/>
              </a:spcBef>
            </a:pPr>
            <a:r>
              <a:rPr lang="ar-EG" sz="5300">
                <a:solidFill>
                  <a:srgbClr val="FFFFFF"/>
                </a:solidFill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  <a:t>معرفی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671756" y="360967"/>
            <a:ext cx="6070219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5305"/>
              </a:lnSpc>
            </a:pPr>
            <a:r>
              <a:rPr lang="fa-IR" sz="4000" dirty="0">
                <a:solidFill>
                  <a:srgbClr val="004AAD"/>
                </a:solidFill>
                <a:latin typeface="League Spartan"/>
                <a:ea typeface="League Spartan"/>
                <a:cs typeface="B Titr" panose="00000700000000000000" pitchFamily="2" charset="-78"/>
                <a:sym typeface="League Spartan"/>
                <a:rtl/>
              </a:rPr>
              <a:t>جزییات سرمایه گذاری </a:t>
            </a:r>
            <a:endParaRPr lang="ar-EG" sz="4113" dirty="0">
              <a:solidFill>
                <a:srgbClr val="004AAD"/>
              </a:solidFill>
              <a:latin typeface="League Spartan"/>
              <a:ea typeface="League Spartan"/>
              <a:cs typeface="B Nazanin" panose="00000400000000000000" pitchFamily="2" charset="-78"/>
              <a:sym typeface="League Spartan"/>
              <a:rtl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2116682" y="1936874"/>
            <a:ext cx="14266317" cy="7245226"/>
            <a:chOff x="0" y="0"/>
            <a:chExt cx="3896010" cy="20251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896010" cy="2025182"/>
            </a:xfrm>
            <a:custGeom>
              <a:avLst/>
              <a:gdLst/>
              <a:ahLst/>
              <a:cxnLst/>
              <a:rect l="l" t="t" r="r" b="b"/>
              <a:pathLst>
                <a:path w="3896010" h="2025182">
                  <a:moveTo>
                    <a:pt x="26691" y="0"/>
                  </a:moveTo>
                  <a:lnTo>
                    <a:pt x="3869318" y="0"/>
                  </a:lnTo>
                  <a:cubicBezTo>
                    <a:pt x="3884060" y="0"/>
                    <a:pt x="3896010" y="11950"/>
                    <a:pt x="3896010" y="26691"/>
                  </a:cubicBezTo>
                  <a:lnTo>
                    <a:pt x="3896010" y="1998490"/>
                  </a:lnTo>
                  <a:cubicBezTo>
                    <a:pt x="3896010" y="2005569"/>
                    <a:pt x="3893198" y="2012358"/>
                    <a:pt x="3888192" y="2017364"/>
                  </a:cubicBezTo>
                  <a:cubicBezTo>
                    <a:pt x="3883187" y="2022370"/>
                    <a:pt x="3876397" y="2025182"/>
                    <a:pt x="3869318" y="2025182"/>
                  </a:cubicBezTo>
                  <a:lnTo>
                    <a:pt x="26691" y="2025182"/>
                  </a:lnTo>
                  <a:cubicBezTo>
                    <a:pt x="11950" y="2025182"/>
                    <a:pt x="0" y="2013231"/>
                    <a:pt x="0" y="1998490"/>
                  </a:cubicBezTo>
                  <a:lnTo>
                    <a:pt x="0" y="26691"/>
                  </a:lnTo>
                  <a:cubicBezTo>
                    <a:pt x="0" y="11950"/>
                    <a:pt x="11950" y="0"/>
                    <a:pt x="26691" y="0"/>
                  </a:cubicBezTo>
                  <a:close/>
                </a:path>
              </a:pathLst>
            </a:custGeom>
            <a:solidFill>
              <a:srgbClr val="1D3461">
                <a:alpha val="86667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896010" cy="20632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cs typeface="B Nazanin" panose="00000400000000000000" pitchFamily="2" charset="-78"/>
              </a:endParaRPr>
            </a:p>
          </p:txBody>
        </p:sp>
      </p:grpSp>
      <p:graphicFrame>
        <p:nvGraphicFramePr>
          <p:cNvPr id="10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864937"/>
              </p:ext>
            </p:extLst>
          </p:nvPr>
        </p:nvGraphicFramePr>
        <p:xfrm>
          <a:off x="2521852" y="2337225"/>
          <a:ext cx="13455975" cy="6463864"/>
        </p:xfrm>
        <a:graphic>
          <a:graphicData uri="http://schemas.openxmlformats.org/drawingml/2006/table">
            <a:tbl>
              <a:tblPr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tblPr>
              <a:tblGrid>
                <a:gridCol w="31169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4172551134"/>
                    </a:ext>
                  </a:extLst>
                </a:gridCol>
                <a:gridCol w="37096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53460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defRPr/>
                      </a:pPr>
                      <a:r>
                        <a:rPr lang="fa-IR" sz="3000" b="1" dirty="0">
                          <a:solidFill>
                            <a:srgbClr val="032D68"/>
                          </a:solidFill>
                          <a:latin typeface="Canva Sans Bold"/>
                          <a:ea typeface="Canva Sans Bold"/>
                          <a:cs typeface="B Nazanin" panose="00000400000000000000" pitchFamily="2" charset="-78"/>
                          <a:sym typeface="Canva Sans Bold"/>
                          <a:rtl/>
                        </a:rPr>
                        <a:t>میزان سرمایه‌گذاری مورد نیاز</a:t>
                      </a:r>
                      <a:endParaRPr lang="en-US" sz="3000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A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defRPr/>
                      </a:pPr>
                      <a:r>
                        <a:rPr lang="fa-IR" sz="3000" b="1" dirty="0">
                          <a:solidFill>
                            <a:srgbClr val="032D68"/>
                          </a:solidFill>
                          <a:latin typeface="Canva Sans Bold"/>
                          <a:ea typeface="Canva Sans Bold"/>
                          <a:cs typeface="B Nazanin" panose="00000400000000000000" pitchFamily="2" charset="-78"/>
                          <a:sym typeface="Canva Sans Bold"/>
                          <a:rtl/>
                        </a:rPr>
                        <a:t>میزان سرمایه‌گذاری</a:t>
                      </a:r>
                    </a:p>
                    <a:p>
                      <a:pPr algn="ctr" rtl="1">
                        <a:lnSpc>
                          <a:spcPct val="100000"/>
                        </a:lnSpc>
                        <a:defRPr/>
                      </a:pPr>
                      <a:r>
                        <a:rPr lang="fa-IR" sz="3000" b="1" dirty="0">
                          <a:solidFill>
                            <a:srgbClr val="032D68"/>
                          </a:solidFill>
                          <a:latin typeface="Canva Sans Bold"/>
                          <a:ea typeface="Canva Sans Bold"/>
                          <a:cs typeface="B Nazanin" panose="00000400000000000000" pitchFamily="2" charset="-78"/>
                          <a:sym typeface="Canva Sans Bold"/>
                          <a:rtl/>
                        </a:rPr>
                        <a:t> انجام شده تاکنون</a:t>
                      </a:r>
                      <a:endParaRPr lang="en-US" sz="3000" baseline="38000" dirty="0">
                        <a:solidFill>
                          <a:srgbClr val="FF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A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0000"/>
                        </a:lnSpc>
                        <a:defRPr/>
                      </a:pPr>
                      <a:r>
                        <a:rPr lang="fa-IR" sz="3000" b="1" kern="1200" dirty="0">
                          <a:solidFill>
                            <a:srgbClr val="032D68"/>
                          </a:solidFill>
                          <a:latin typeface="Canva Sans Bold"/>
                          <a:cs typeface="B Nazanin" panose="00000400000000000000" pitchFamily="2" charset="-78"/>
                          <a:rtl/>
                        </a:rPr>
                        <a:t>واحد سنجش: </a:t>
                      </a:r>
                    </a:p>
                    <a:p>
                      <a:pPr marL="0" algn="ctr" defTabSz="914400" rtl="1" eaLnBrk="1" latinLnBrk="0" hangingPunct="1">
                        <a:lnSpc>
                          <a:spcPct val="100000"/>
                        </a:lnSpc>
                        <a:defRPr/>
                      </a:pPr>
                      <a:r>
                        <a:rPr lang="fa-IR" sz="3000" b="1" kern="1200" dirty="0">
                          <a:solidFill>
                            <a:srgbClr val="032D68"/>
                          </a:solidFill>
                          <a:latin typeface="Canva Sans Bold"/>
                          <a:cs typeface="B Nazanin" panose="00000400000000000000" pitchFamily="2" charset="-78"/>
                          <a:rtl/>
                        </a:rPr>
                        <a:t>دلار/میلیون تومان</a:t>
                      </a:r>
                      <a:endParaRPr lang="en-US" sz="3000" b="1" kern="1200" dirty="0">
                        <a:solidFill>
                          <a:srgbClr val="032D68"/>
                        </a:solidFill>
                        <a:latin typeface="Canva Sans Bold"/>
                        <a:cs typeface="B Nazanin" panose="00000400000000000000" pitchFamily="2" charset="-78"/>
                        <a:rtl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A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defRPr/>
                      </a:pPr>
                      <a:r>
                        <a:rPr lang="fa-IR" sz="3000" b="1" dirty="0">
                          <a:solidFill>
                            <a:srgbClr val="032D68"/>
                          </a:solidFill>
                          <a:latin typeface="Canva Sans Bold"/>
                          <a:cs typeface="B Nazanin" panose="00000400000000000000" pitchFamily="2" charset="-78"/>
                          <a:sym typeface="Canva Sans Bold"/>
                          <a:rtl/>
                        </a:rPr>
                        <a:t>شرح سرمایه‌گذاری</a:t>
                      </a:r>
                      <a:endParaRPr lang="en-US" sz="3000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A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641"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1100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1100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1100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2800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1100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1100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1100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2800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5978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1100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1100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1100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2800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3851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1100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1100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1100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2800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5986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1100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1100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1100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2800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8837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110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1100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1100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100"/>
                        </a:lnSpc>
                        <a:defRPr/>
                      </a:pPr>
                      <a:endParaRPr lang="en-US" sz="2800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110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1100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1100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100"/>
                        </a:lnSpc>
                        <a:defRPr/>
                      </a:pPr>
                      <a:endParaRPr lang="en-US" sz="2800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3498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1100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1100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1100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100"/>
                        </a:lnSpc>
                        <a:defRPr/>
                      </a:pPr>
                      <a:endParaRPr lang="en-US" sz="2800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5406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1100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1100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1100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100"/>
                        </a:lnSpc>
                        <a:defRPr/>
                      </a:pPr>
                      <a:r>
                        <a:rPr lang="fa-IR" sz="2800" dirty="0">
                          <a:cs typeface="B Nazanin" panose="00000400000000000000" pitchFamily="2" charset="-78"/>
                        </a:rPr>
                        <a:t>سایر</a:t>
                      </a:r>
                      <a:endParaRPr lang="en-US" sz="2800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594867"/>
                  </a:ext>
                </a:extLst>
              </a:tr>
            </a:tbl>
          </a:graphicData>
        </a:graphic>
      </p:graphicFrame>
      <p:sp>
        <p:nvSpPr>
          <p:cNvPr id="13" name="Freeform 13"/>
          <p:cNvSpPr/>
          <p:nvPr/>
        </p:nvSpPr>
        <p:spPr>
          <a:xfrm>
            <a:off x="364526" y="316450"/>
            <a:ext cx="1554401" cy="2179466"/>
          </a:xfrm>
          <a:custGeom>
            <a:avLst/>
            <a:gdLst/>
            <a:ahLst/>
            <a:cxnLst/>
            <a:rect l="l" t="t" r="r" b="b"/>
            <a:pathLst>
              <a:path w="1554401" h="2179466">
                <a:moveTo>
                  <a:pt x="0" y="0"/>
                </a:moveTo>
                <a:lnTo>
                  <a:pt x="1554400" y="0"/>
                </a:lnTo>
                <a:lnTo>
                  <a:pt x="1554400" y="2179466"/>
                </a:lnTo>
                <a:lnTo>
                  <a:pt x="0" y="217946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326" r="-5326"/>
            </a:stretch>
          </a:blipFill>
        </p:spPr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68AF0D-2236-09AF-C444-FEC2B15E5204}"/>
              </a:ext>
            </a:extLst>
          </p:cNvPr>
          <p:cNvSpPr txBox="1"/>
          <p:nvPr/>
        </p:nvSpPr>
        <p:spPr>
          <a:xfrm>
            <a:off x="2314398" y="9402710"/>
            <a:ext cx="1366342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3000" dirty="0">
                <a:solidFill>
                  <a:srgbClr val="FF0000"/>
                </a:solidFill>
                <a:cs typeface="B Zar" panose="00000400000000000000" pitchFamily="2" charset="-78"/>
              </a:rPr>
              <a:t>* شرح سرمایه‌گذاری شامل زمین، ساختمان، ماشین آلات، مواد اولیه، کسب دانش فنی، سرمایه در گردش و ... می‌باشد. </a:t>
            </a:r>
          </a:p>
        </p:txBody>
      </p:sp>
    </p:spTree>
    <p:extLst>
      <p:ext uri="{BB962C8B-B14F-4D97-AF65-F5344CB8AC3E}">
        <p14:creationId xmlns:p14="http://schemas.microsoft.com/office/powerpoint/2010/main" val="1093151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E6EDC3-5A5B-6991-5A1B-398696FBD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" y="-9353"/>
            <a:ext cx="3752445" cy="29153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82F5AFA-F125-7C61-176D-A681A19BD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3014" y="0"/>
            <a:ext cx="7086599" cy="209998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7746275" y="3263628"/>
            <a:ext cx="1766739" cy="713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300"/>
              </a:lnSpc>
              <a:spcBef>
                <a:spcPct val="0"/>
              </a:spcBef>
            </a:pPr>
            <a:r>
              <a:rPr lang="ar-EG" sz="5300">
                <a:solidFill>
                  <a:srgbClr val="FFFFFF"/>
                </a:solidFill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  <a:t>معرفی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829800" y="370320"/>
            <a:ext cx="6070219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5305"/>
              </a:lnSpc>
            </a:pPr>
            <a:r>
              <a:rPr lang="fa-IR" sz="4000" dirty="0">
                <a:solidFill>
                  <a:srgbClr val="004AAD"/>
                </a:solidFill>
                <a:latin typeface="League Spartan"/>
                <a:ea typeface="League Spartan"/>
                <a:cs typeface="B Titr" panose="00000700000000000000" pitchFamily="2" charset="-78"/>
                <a:sym typeface="League Spartan"/>
                <a:rtl/>
              </a:rPr>
              <a:t>برنامه تولید و فروش</a:t>
            </a:r>
            <a:endParaRPr lang="ar-EG" sz="4113" dirty="0">
              <a:solidFill>
                <a:srgbClr val="004AAD"/>
              </a:solidFill>
              <a:latin typeface="League Spartan"/>
              <a:ea typeface="League Spartan"/>
              <a:cs typeface="B Nazanin" panose="00000400000000000000" pitchFamily="2" charset="-78"/>
              <a:sym typeface="League Spartan"/>
              <a:rtl/>
            </a:endParaRPr>
          </a:p>
        </p:txBody>
      </p:sp>
      <p:sp>
        <p:nvSpPr>
          <p:cNvPr id="3" name="Freeform 13">
            <a:extLst>
              <a:ext uri="{FF2B5EF4-FFF2-40B4-BE49-F238E27FC236}">
                <a16:creationId xmlns:a16="http://schemas.microsoft.com/office/drawing/2014/main" id="{B93EE837-E9A5-B320-9849-BDA1FAC6F935}"/>
              </a:ext>
            </a:extLst>
          </p:cNvPr>
          <p:cNvSpPr/>
          <p:nvPr/>
        </p:nvSpPr>
        <p:spPr>
          <a:xfrm>
            <a:off x="364526" y="316450"/>
            <a:ext cx="1554401" cy="2179466"/>
          </a:xfrm>
          <a:custGeom>
            <a:avLst/>
            <a:gdLst/>
            <a:ahLst/>
            <a:cxnLst/>
            <a:rect l="l" t="t" r="r" b="b"/>
            <a:pathLst>
              <a:path w="1554401" h="2179466">
                <a:moveTo>
                  <a:pt x="0" y="0"/>
                </a:moveTo>
                <a:lnTo>
                  <a:pt x="1554400" y="0"/>
                </a:lnTo>
                <a:lnTo>
                  <a:pt x="1554400" y="2179466"/>
                </a:lnTo>
                <a:lnTo>
                  <a:pt x="0" y="21794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326" r="-5326"/>
            </a:stretch>
          </a:blipFill>
        </p:spPr>
      </p:sp>
      <p:grpSp>
        <p:nvGrpSpPr>
          <p:cNvPr id="11" name="Group 7">
            <a:extLst>
              <a:ext uri="{FF2B5EF4-FFF2-40B4-BE49-F238E27FC236}">
                <a16:creationId xmlns:a16="http://schemas.microsoft.com/office/drawing/2014/main" id="{23D9B7CA-0476-A75F-038E-D5FF7E53BFC6}"/>
              </a:ext>
            </a:extLst>
          </p:cNvPr>
          <p:cNvGrpSpPr/>
          <p:nvPr/>
        </p:nvGrpSpPr>
        <p:grpSpPr>
          <a:xfrm>
            <a:off x="268535" y="3372217"/>
            <a:ext cx="17716878" cy="4819283"/>
            <a:chOff x="0" y="0"/>
            <a:chExt cx="3896010" cy="2025182"/>
          </a:xfrm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9C405B32-11A1-DD0F-3A50-0C4AE6F1CCC8}"/>
                </a:ext>
              </a:extLst>
            </p:cNvPr>
            <p:cNvSpPr/>
            <p:nvPr/>
          </p:nvSpPr>
          <p:spPr>
            <a:xfrm>
              <a:off x="0" y="0"/>
              <a:ext cx="3896010" cy="2025182"/>
            </a:xfrm>
            <a:custGeom>
              <a:avLst/>
              <a:gdLst/>
              <a:ahLst/>
              <a:cxnLst/>
              <a:rect l="l" t="t" r="r" b="b"/>
              <a:pathLst>
                <a:path w="3896010" h="2025182">
                  <a:moveTo>
                    <a:pt x="26691" y="0"/>
                  </a:moveTo>
                  <a:lnTo>
                    <a:pt x="3869318" y="0"/>
                  </a:lnTo>
                  <a:cubicBezTo>
                    <a:pt x="3884060" y="0"/>
                    <a:pt x="3896010" y="11950"/>
                    <a:pt x="3896010" y="26691"/>
                  </a:cubicBezTo>
                  <a:lnTo>
                    <a:pt x="3896010" y="1998490"/>
                  </a:lnTo>
                  <a:cubicBezTo>
                    <a:pt x="3896010" y="2005569"/>
                    <a:pt x="3893198" y="2012358"/>
                    <a:pt x="3888192" y="2017364"/>
                  </a:cubicBezTo>
                  <a:cubicBezTo>
                    <a:pt x="3883187" y="2022370"/>
                    <a:pt x="3876397" y="2025182"/>
                    <a:pt x="3869318" y="2025182"/>
                  </a:cubicBezTo>
                  <a:lnTo>
                    <a:pt x="26691" y="2025182"/>
                  </a:lnTo>
                  <a:cubicBezTo>
                    <a:pt x="11950" y="2025182"/>
                    <a:pt x="0" y="2013231"/>
                    <a:pt x="0" y="1998490"/>
                  </a:cubicBezTo>
                  <a:lnTo>
                    <a:pt x="0" y="26691"/>
                  </a:lnTo>
                  <a:cubicBezTo>
                    <a:pt x="0" y="11950"/>
                    <a:pt x="11950" y="0"/>
                    <a:pt x="26691" y="0"/>
                  </a:cubicBezTo>
                  <a:close/>
                </a:path>
              </a:pathLst>
            </a:custGeom>
            <a:solidFill>
              <a:srgbClr val="1D3461">
                <a:alpha val="86667"/>
              </a:srgbClr>
            </a:solidFill>
            <a:ln>
              <a:noFill/>
            </a:ln>
          </p:spPr>
        </p:sp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B7B55A65-C76D-AC48-6A7F-C2E67CFA0FFC}"/>
                </a:ext>
              </a:extLst>
            </p:cNvPr>
            <p:cNvSpPr txBox="1"/>
            <p:nvPr/>
          </p:nvSpPr>
          <p:spPr>
            <a:xfrm>
              <a:off x="0" y="-38100"/>
              <a:ext cx="3896010" cy="2063282"/>
            </a:xfrm>
            <a:prstGeom prst="rect">
              <a:avLst/>
            </a:prstGeom>
            <a:ln>
              <a:noFill/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highlight>
                  <a:srgbClr val="3B4F76"/>
                </a:highlight>
                <a:cs typeface="B Nazanin" panose="00000400000000000000" pitchFamily="2" charset="-78"/>
              </a:endParaRPr>
            </a:p>
          </p:txBody>
        </p:sp>
      </p:grpSp>
      <p:graphicFrame>
        <p:nvGraphicFramePr>
          <p:cNvPr id="16" name="Table 10">
            <a:extLst>
              <a:ext uri="{FF2B5EF4-FFF2-40B4-BE49-F238E27FC236}">
                <a16:creationId xmlns:a16="http://schemas.microsoft.com/office/drawing/2014/main" id="{D8FC3560-4E92-9FB8-0554-67667AE54E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217588"/>
              </p:ext>
            </p:extLst>
          </p:nvPr>
        </p:nvGraphicFramePr>
        <p:xfrm>
          <a:off x="454529" y="3883462"/>
          <a:ext cx="17378941" cy="3796792"/>
        </p:xfrm>
        <a:graphic>
          <a:graphicData uri="http://schemas.openxmlformats.org/drawingml/2006/table">
            <a:tbl>
              <a:tblPr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tblPr>
              <a:tblGrid>
                <a:gridCol w="2305697">
                  <a:extLst>
                    <a:ext uri="{9D8B030D-6E8A-4147-A177-3AD203B41FA5}">
                      <a16:colId xmlns:a16="http://schemas.microsoft.com/office/drawing/2014/main" val="1387476198"/>
                    </a:ext>
                  </a:extLst>
                </a:gridCol>
                <a:gridCol w="3602198">
                  <a:extLst>
                    <a:ext uri="{9D8B030D-6E8A-4147-A177-3AD203B41FA5}">
                      <a16:colId xmlns:a16="http://schemas.microsoft.com/office/drawing/2014/main" val="1756872727"/>
                    </a:ext>
                  </a:extLst>
                </a:gridCol>
                <a:gridCol w="3079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19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0918">
                  <a:extLst>
                    <a:ext uri="{9D8B030D-6E8A-4147-A177-3AD203B41FA5}">
                      <a16:colId xmlns:a16="http://schemas.microsoft.com/office/drawing/2014/main" val="4172551134"/>
                    </a:ext>
                  </a:extLst>
                </a:gridCol>
                <a:gridCol w="30783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defRPr/>
                      </a:pPr>
                      <a:r>
                        <a:rPr lang="fa-IR" sz="2900" b="1" dirty="0">
                          <a:solidFill>
                            <a:srgbClr val="032D68"/>
                          </a:solidFill>
                          <a:cs typeface="B Nazanin" panose="00000400000000000000" pitchFamily="2" charset="-78"/>
                        </a:rPr>
                        <a:t>میزان فروش قابل انتظار </a:t>
                      </a:r>
                    </a:p>
                    <a:p>
                      <a:pPr algn="ctr" rtl="1">
                        <a:lnSpc>
                          <a:spcPct val="100000"/>
                        </a:lnSpc>
                        <a:defRPr/>
                      </a:pPr>
                      <a:r>
                        <a:rPr lang="fa-IR" sz="2900" b="1" dirty="0">
                          <a:solidFill>
                            <a:srgbClr val="032D68"/>
                          </a:solidFill>
                          <a:cs typeface="B Nazanin" panose="00000400000000000000" pitchFamily="2" charset="-78"/>
                        </a:rPr>
                        <a:t>(میلیون تومان)</a:t>
                      </a:r>
                      <a:endParaRPr lang="en-US" sz="2900" b="1" dirty="0">
                        <a:solidFill>
                          <a:srgbClr val="032D68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A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defRPr/>
                      </a:pPr>
                      <a:r>
                        <a:rPr lang="fa-IR" sz="2900" b="1" dirty="0">
                          <a:solidFill>
                            <a:srgbClr val="032D68"/>
                          </a:solidFill>
                          <a:cs typeface="B Nazanin" panose="00000400000000000000" pitchFamily="2" charset="-78"/>
                        </a:rPr>
                        <a:t>ظرفیت اسمی تولید/تعداد/نفر/کاربر </a:t>
                      </a:r>
                    </a:p>
                    <a:p>
                      <a:pPr algn="ctr" rtl="1">
                        <a:lnSpc>
                          <a:spcPct val="100000"/>
                        </a:lnSpc>
                        <a:defRPr/>
                      </a:pPr>
                      <a:r>
                        <a:rPr lang="fa-IR" sz="2900" b="1" dirty="0">
                          <a:solidFill>
                            <a:srgbClr val="032D68"/>
                          </a:solidFill>
                          <a:cs typeface="B Nazanin" panose="00000400000000000000" pitchFamily="2" charset="-78"/>
                        </a:rPr>
                        <a:t>پس از سرمایه‌گذاری جدید</a:t>
                      </a:r>
                      <a:endParaRPr lang="en-US" sz="2900" b="1" dirty="0">
                        <a:solidFill>
                          <a:srgbClr val="032D68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A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defRPr/>
                      </a:pPr>
                      <a:r>
                        <a:rPr lang="fa-IR" sz="2900" b="1" dirty="0">
                          <a:solidFill>
                            <a:srgbClr val="032D68"/>
                          </a:solidFill>
                          <a:latin typeface="Canva Sans Bold"/>
                          <a:ea typeface="Canva Sans Bold"/>
                          <a:cs typeface="B Nazanin" panose="00000400000000000000" pitchFamily="2" charset="-78"/>
                          <a:sym typeface="Canva Sans Bold"/>
                          <a:rtl/>
                        </a:rPr>
                        <a:t>میزان فروش </a:t>
                      </a:r>
                    </a:p>
                    <a:p>
                      <a:pPr algn="ctr" rtl="1">
                        <a:lnSpc>
                          <a:spcPct val="100000"/>
                        </a:lnSpc>
                        <a:defRPr/>
                      </a:pPr>
                      <a:r>
                        <a:rPr lang="fa-IR" sz="2900" b="1" dirty="0">
                          <a:solidFill>
                            <a:srgbClr val="032D68"/>
                          </a:solidFill>
                          <a:latin typeface="Canva Sans Bold"/>
                          <a:ea typeface="Canva Sans Bold"/>
                          <a:cs typeface="B Nazanin" panose="00000400000000000000" pitchFamily="2" charset="-78"/>
                          <a:sym typeface="Canva Sans Bold"/>
                          <a:rtl/>
                        </a:rPr>
                        <a:t>انجام شده تاکنون </a:t>
                      </a:r>
                    </a:p>
                    <a:p>
                      <a:pPr algn="ctr" rtl="1">
                        <a:lnSpc>
                          <a:spcPct val="100000"/>
                        </a:lnSpc>
                        <a:defRPr/>
                      </a:pPr>
                      <a:r>
                        <a:rPr lang="fa-IR" sz="2900" b="1" dirty="0">
                          <a:solidFill>
                            <a:srgbClr val="032D68"/>
                          </a:solidFill>
                          <a:latin typeface="Canva Sans Bold"/>
                          <a:cs typeface="B Nazanin" panose="00000400000000000000" pitchFamily="2" charset="-78"/>
                          <a:sym typeface="Canva Sans Bold"/>
                          <a:rtl/>
                        </a:rPr>
                        <a:t>(میلیون تومان)</a:t>
                      </a:r>
                      <a:endParaRPr lang="en-US" sz="2900" b="1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A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defRPr/>
                      </a:pPr>
                      <a:r>
                        <a:rPr lang="fa-IR" sz="2900" b="1" dirty="0">
                          <a:solidFill>
                            <a:srgbClr val="032D68"/>
                          </a:solidFill>
                          <a:latin typeface="Canva Sans Bold"/>
                          <a:ea typeface="Canva Sans Bold"/>
                          <a:cs typeface="B Nazanin" panose="00000400000000000000" pitchFamily="2" charset="-78"/>
                          <a:sym typeface="Canva Sans Bold"/>
                          <a:rtl/>
                        </a:rPr>
                        <a:t>قیمت فروش </a:t>
                      </a:r>
                    </a:p>
                    <a:p>
                      <a:pPr algn="ctr" rtl="1">
                        <a:lnSpc>
                          <a:spcPct val="100000"/>
                        </a:lnSpc>
                        <a:defRPr/>
                      </a:pPr>
                      <a:r>
                        <a:rPr lang="fa-IR" sz="2900" b="1" dirty="0">
                          <a:solidFill>
                            <a:srgbClr val="032D68"/>
                          </a:solidFill>
                          <a:latin typeface="Canva Sans Bold"/>
                          <a:ea typeface="Canva Sans Bold"/>
                          <a:cs typeface="B Nazanin" panose="00000400000000000000" pitchFamily="2" charset="-78"/>
                          <a:sym typeface="Canva Sans Bold"/>
                          <a:rtl/>
                        </a:rPr>
                        <a:t>هر واحد (تومان)</a:t>
                      </a: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A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0000"/>
                        </a:lnSpc>
                        <a:defRPr/>
                      </a:pPr>
                      <a:r>
                        <a:rPr lang="fa-IR" sz="2900" b="1" kern="1200" dirty="0">
                          <a:solidFill>
                            <a:srgbClr val="032D68"/>
                          </a:solidFill>
                          <a:latin typeface="Canva Sans Bold"/>
                          <a:cs typeface="B Nazanin" panose="00000400000000000000" pitchFamily="2" charset="-78"/>
                          <a:rtl/>
                        </a:rPr>
                        <a:t>قیمت تمام شده</a:t>
                      </a:r>
                    </a:p>
                    <a:p>
                      <a:pPr marL="0" algn="ctr" defTabSz="914400" rtl="1" eaLnBrk="1" latinLnBrk="0" hangingPunct="1">
                        <a:lnSpc>
                          <a:spcPct val="100000"/>
                        </a:lnSpc>
                        <a:defRPr/>
                      </a:pPr>
                      <a:r>
                        <a:rPr lang="fa-IR" sz="2900" b="1" kern="1200" dirty="0">
                          <a:solidFill>
                            <a:srgbClr val="032D68"/>
                          </a:solidFill>
                          <a:latin typeface="Canva Sans Bold"/>
                          <a:cs typeface="B Nazanin" panose="00000400000000000000" pitchFamily="2" charset="-78"/>
                          <a:rtl/>
                        </a:rPr>
                        <a:t>هر واحد (تومان)</a:t>
                      </a:r>
                      <a:endParaRPr lang="en-US" sz="2900" b="1" kern="1200" dirty="0">
                        <a:solidFill>
                          <a:srgbClr val="032D68"/>
                        </a:solidFill>
                        <a:latin typeface="Canva Sans Bold"/>
                        <a:cs typeface="B Nazanin" panose="00000400000000000000" pitchFamily="2" charset="-78"/>
                        <a:rtl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A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defRPr/>
                      </a:pPr>
                      <a:r>
                        <a:rPr lang="fa-IR" sz="2900" b="1" dirty="0">
                          <a:solidFill>
                            <a:srgbClr val="032D68"/>
                          </a:solidFill>
                          <a:latin typeface="Canva Sans Bold"/>
                          <a:cs typeface="B Nazanin" panose="00000400000000000000" pitchFamily="2" charset="-78"/>
                          <a:sym typeface="Canva Sans Bold"/>
                          <a:rtl/>
                        </a:rPr>
                        <a:t>محصول/خدمت/کاربر</a:t>
                      </a:r>
                      <a:endParaRPr lang="en-US" sz="2900" b="1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A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641"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1100" b="1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1100" b="1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1100" b="1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1100" b="1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1100" b="1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2800" b="1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1100" b="1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1100" b="1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1100" b="1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1100" b="1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1100" b="1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2800" b="1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5978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1100" b="1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1100" b="1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1100" b="1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1100" b="1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1100" b="1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2800" b="1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3851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1100" b="1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1100" b="1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1100" b="1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1100" b="1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1100" b="1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60"/>
                        </a:lnSpc>
                        <a:defRPr/>
                      </a:pPr>
                      <a:endParaRPr lang="en-US" sz="2800" b="1" dirty="0">
                        <a:cs typeface="B Nazanin" panose="00000400000000000000" pitchFamily="2" charset="-78"/>
                      </a:endParaRPr>
                    </a:p>
                  </a:txBody>
                  <a:tcPr marL="133350" marR="133350" marT="133350" marB="133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598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6862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D011668-6964-DE95-F853-DD9655E6A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239" y="5685864"/>
            <a:ext cx="7020641" cy="46011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82F5AFA-F125-7C61-176D-A681A19BD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4201" y="-10847"/>
            <a:ext cx="7086599" cy="2099986"/>
          </a:xfrm>
          <a:prstGeom prst="rect">
            <a:avLst/>
          </a:prstGeom>
        </p:spPr>
      </p:pic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088B649D-2C61-62BE-BC0F-E3E2AC1833ED}"/>
              </a:ext>
            </a:extLst>
          </p:cNvPr>
          <p:cNvSpPr/>
          <p:nvPr/>
        </p:nvSpPr>
        <p:spPr>
          <a:xfrm>
            <a:off x="2133600" y="2278969"/>
            <a:ext cx="10054214" cy="5729061"/>
          </a:xfrm>
          <a:prstGeom prst="flowChartAlternateProcess">
            <a:avLst/>
          </a:prstGeom>
          <a:solidFill>
            <a:srgbClr val="3B4F76"/>
          </a:solidFill>
          <a:ln>
            <a:solidFill>
              <a:srgbClr val="3B4F76"/>
            </a:solidFill>
          </a:ln>
        </p:spPr>
        <p:txBody>
          <a:bodyPr rtlCol="0" anchor="ctr"/>
          <a:lstStyle/>
          <a:p>
            <a:pPr algn="ctr"/>
            <a:endParaRPr lang="en-US" dirty="0">
              <a:solidFill>
                <a:srgbClr val="032D68"/>
              </a:solidFill>
              <a:cs typeface="B Nazanin" panose="00000400000000000000" pitchFamily="2" charset="-78"/>
            </a:endParaRPr>
          </a:p>
        </p:txBody>
      </p:sp>
      <p:sp>
        <p:nvSpPr>
          <p:cNvPr id="2" name="Freeform 2"/>
          <p:cNvSpPr/>
          <p:nvPr/>
        </p:nvSpPr>
        <p:spPr>
          <a:xfrm>
            <a:off x="9144000" y="8077200"/>
            <a:ext cx="9105900" cy="4229100"/>
          </a:xfrm>
          <a:custGeom>
            <a:avLst/>
            <a:gdLst/>
            <a:ahLst/>
            <a:cxnLst/>
            <a:rect l="l" t="t" r="r" b="b"/>
            <a:pathLst>
              <a:path w="6028324" h="6028324">
                <a:moveTo>
                  <a:pt x="0" y="0"/>
                </a:moveTo>
                <a:lnTo>
                  <a:pt x="6028324" y="0"/>
                </a:lnTo>
                <a:lnTo>
                  <a:pt x="6028324" y="6028324"/>
                </a:lnTo>
                <a:lnTo>
                  <a:pt x="0" y="60283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972800" y="387555"/>
            <a:ext cx="6070219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5305"/>
              </a:lnSpc>
            </a:pPr>
            <a:r>
              <a:rPr lang="fa-IR" sz="4000" dirty="0">
                <a:solidFill>
                  <a:srgbClr val="032D68"/>
                </a:solidFill>
                <a:latin typeface="League Spartan"/>
                <a:ea typeface="League Spartan"/>
                <a:cs typeface="B Titr" panose="00000700000000000000" pitchFamily="2" charset="-78"/>
                <a:sym typeface="League Spartan"/>
                <a:rtl/>
              </a:rPr>
              <a:t>بازدهی سرمایه گذاری </a:t>
            </a:r>
            <a:endParaRPr lang="ar-EG" sz="4113" dirty="0">
              <a:solidFill>
                <a:srgbClr val="032D68"/>
              </a:solidFill>
              <a:latin typeface="League Spartan"/>
              <a:ea typeface="League Spartan"/>
              <a:cs typeface="B Titr" panose="00000700000000000000" pitchFamily="2" charset="-78"/>
              <a:sym typeface="League Spartan"/>
              <a:rtl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364526" y="316450"/>
            <a:ext cx="1554401" cy="2179466"/>
          </a:xfrm>
          <a:custGeom>
            <a:avLst/>
            <a:gdLst/>
            <a:ahLst/>
            <a:cxnLst/>
            <a:rect l="l" t="t" r="r" b="b"/>
            <a:pathLst>
              <a:path w="1554401" h="2179466">
                <a:moveTo>
                  <a:pt x="0" y="0"/>
                </a:moveTo>
                <a:lnTo>
                  <a:pt x="1554400" y="0"/>
                </a:lnTo>
                <a:lnTo>
                  <a:pt x="1554400" y="2179466"/>
                </a:lnTo>
                <a:lnTo>
                  <a:pt x="0" y="217946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5326" r="-5326"/>
            </a:stretch>
          </a:blipFill>
        </p:spPr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FB69B05E-32F7-775E-61A5-CE746D1D68EC}"/>
              </a:ext>
            </a:extLst>
          </p:cNvPr>
          <p:cNvSpPr/>
          <p:nvPr/>
        </p:nvSpPr>
        <p:spPr>
          <a:xfrm>
            <a:off x="6767251" y="3949797"/>
            <a:ext cx="4859000" cy="1065242"/>
          </a:xfrm>
          <a:prstGeom prst="flowChartAlternateProcess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>
                <a:cs typeface="B Nazanin" panose="00000400000000000000" pitchFamily="2" charset="-78"/>
              </a:rPr>
              <a:t>مدت زمان بازگشت سرمایه</a:t>
            </a: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B94FBD32-756B-7841-2D14-5A27B4341EAE}"/>
              </a:ext>
            </a:extLst>
          </p:cNvPr>
          <p:cNvSpPr/>
          <p:nvPr/>
        </p:nvSpPr>
        <p:spPr>
          <a:xfrm>
            <a:off x="6767251" y="2618581"/>
            <a:ext cx="4859000" cy="1065242"/>
          </a:xfrm>
          <a:prstGeom prst="flowChartAlternateProcess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>
                <a:cs typeface="B Nazanin" panose="00000400000000000000" pitchFamily="2" charset="-78"/>
              </a:rPr>
              <a:t>نرخ بازدهی طرح</a:t>
            </a: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477D9A5A-307A-D43B-58F8-203BCAA91FA8}"/>
              </a:ext>
            </a:extLst>
          </p:cNvPr>
          <p:cNvSpPr/>
          <p:nvPr/>
        </p:nvSpPr>
        <p:spPr>
          <a:xfrm>
            <a:off x="2829588" y="2618581"/>
            <a:ext cx="3446724" cy="1065242"/>
          </a:xfrm>
          <a:prstGeom prst="flowChartAlternate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dirty="0">
                <a:cs typeface="B Nazanin" panose="00000400000000000000" pitchFamily="2" charset="-78"/>
              </a:rPr>
              <a:t>.... %</a:t>
            </a: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5E296A51-7586-8591-9350-649A5EA4F24C}"/>
              </a:ext>
            </a:extLst>
          </p:cNvPr>
          <p:cNvSpPr/>
          <p:nvPr/>
        </p:nvSpPr>
        <p:spPr>
          <a:xfrm>
            <a:off x="6767251" y="5267900"/>
            <a:ext cx="4859000" cy="1065242"/>
          </a:xfrm>
          <a:prstGeom prst="flowChartAlternateProcess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200" dirty="0">
                <a:cs typeface="B Nazanin" panose="00000400000000000000" pitchFamily="2" charset="-78"/>
              </a:rPr>
              <a:t>مدت زمان راه اندازی پس از </a:t>
            </a:r>
          </a:p>
          <a:p>
            <a:pPr algn="ctr" rtl="1"/>
            <a:r>
              <a:rPr lang="fa-IR" sz="3200" dirty="0">
                <a:cs typeface="B Nazanin" panose="00000400000000000000" pitchFamily="2" charset="-78"/>
              </a:rPr>
              <a:t>تأمین مالی</a:t>
            </a: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17" name="Flowchart: Alternate Process 16">
            <a:extLst>
              <a:ext uri="{FF2B5EF4-FFF2-40B4-BE49-F238E27FC236}">
                <a16:creationId xmlns:a16="http://schemas.microsoft.com/office/drawing/2014/main" id="{2C766E8F-EEBB-6326-E015-3883DC5D6AC6}"/>
              </a:ext>
            </a:extLst>
          </p:cNvPr>
          <p:cNvSpPr/>
          <p:nvPr/>
        </p:nvSpPr>
        <p:spPr>
          <a:xfrm>
            <a:off x="2829588" y="3955487"/>
            <a:ext cx="3446724" cy="1065242"/>
          </a:xfrm>
          <a:prstGeom prst="flowChartAlternate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dirty="0">
                <a:cs typeface="B Nazanin" panose="00000400000000000000" pitchFamily="2" charset="-78"/>
              </a:rPr>
              <a:t>.... سال</a:t>
            </a: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18" name="Flowchart: Alternate Process 17">
            <a:extLst>
              <a:ext uri="{FF2B5EF4-FFF2-40B4-BE49-F238E27FC236}">
                <a16:creationId xmlns:a16="http://schemas.microsoft.com/office/drawing/2014/main" id="{A8369C13-FB74-513C-DE37-E2F090A7EF77}"/>
              </a:ext>
            </a:extLst>
          </p:cNvPr>
          <p:cNvSpPr/>
          <p:nvPr/>
        </p:nvSpPr>
        <p:spPr>
          <a:xfrm>
            <a:off x="2810405" y="5292393"/>
            <a:ext cx="3460331" cy="1065242"/>
          </a:xfrm>
          <a:prstGeom prst="flowChartAlternate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dirty="0">
                <a:cs typeface="B Nazanin" panose="00000400000000000000" pitchFamily="2" charset="-78"/>
              </a:rPr>
              <a:t>..... ماه</a:t>
            </a:r>
            <a:endParaRPr lang="en-US" sz="3200" dirty="0">
              <a:cs typeface="B Nazanin" panose="00000400000000000000" pitchFamily="2" charset="-78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17E7AE3-753D-ED93-0C5B-C74D2EC9CDA0}"/>
              </a:ext>
            </a:extLst>
          </p:cNvPr>
          <p:cNvCxnSpPr/>
          <p:nvPr/>
        </p:nvCxnSpPr>
        <p:spPr>
          <a:xfrm flipH="1" flipV="1">
            <a:off x="-419100" y="10484093"/>
            <a:ext cx="1645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27FBCE14-7960-9950-7B6C-0B5112A443D3}"/>
              </a:ext>
            </a:extLst>
          </p:cNvPr>
          <p:cNvSpPr/>
          <p:nvPr/>
        </p:nvSpPr>
        <p:spPr>
          <a:xfrm>
            <a:off x="6746807" y="6586004"/>
            <a:ext cx="4859000" cy="1065242"/>
          </a:xfrm>
          <a:prstGeom prst="flowChartAlternateProcess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>
                <a:cs typeface="B Nazanin" panose="00000400000000000000" pitchFamily="2" charset="-78"/>
              </a:rPr>
              <a:t>میزان فروش در نقطه سربه‌سر</a:t>
            </a: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26" name="Flowchart: Alternate Process 25">
            <a:extLst>
              <a:ext uri="{FF2B5EF4-FFF2-40B4-BE49-F238E27FC236}">
                <a16:creationId xmlns:a16="http://schemas.microsoft.com/office/drawing/2014/main" id="{03D5250A-46D1-76BE-CB04-66CF2AD3054B}"/>
              </a:ext>
            </a:extLst>
          </p:cNvPr>
          <p:cNvSpPr/>
          <p:nvPr/>
        </p:nvSpPr>
        <p:spPr>
          <a:xfrm>
            <a:off x="2829454" y="6586004"/>
            <a:ext cx="3422231" cy="1065242"/>
          </a:xfrm>
          <a:prstGeom prst="flowChartAlternate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dirty="0">
                <a:cs typeface="B Nazanin" panose="00000400000000000000" pitchFamily="2" charset="-78"/>
              </a:rPr>
              <a:t> ......... میلیون تومان</a:t>
            </a: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28" name="Freeform 2">
            <a:extLst>
              <a:ext uri="{FF2B5EF4-FFF2-40B4-BE49-F238E27FC236}">
                <a16:creationId xmlns:a16="http://schemas.microsoft.com/office/drawing/2014/main" id="{531A5E71-EC53-783F-83A8-EA0151599420}"/>
              </a:ext>
            </a:extLst>
          </p:cNvPr>
          <p:cNvSpPr/>
          <p:nvPr/>
        </p:nvSpPr>
        <p:spPr>
          <a:xfrm>
            <a:off x="0" y="8077200"/>
            <a:ext cx="9105900" cy="4229100"/>
          </a:xfrm>
          <a:custGeom>
            <a:avLst/>
            <a:gdLst/>
            <a:ahLst/>
            <a:cxnLst/>
            <a:rect l="l" t="t" r="r" b="b"/>
            <a:pathLst>
              <a:path w="6028324" h="6028324">
                <a:moveTo>
                  <a:pt x="0" y="0"/>
                </a:moveTo>
                <a:lnTo>
                  <a:pt x="6028324" y="0"/>
                </a:lnTo>
                <a:lnTo>
                  <a:pt x="6028324" y="6028324"/>
                </a:lnTo>
                <a:lnTo>
                  <a:pt x="0" y="60283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924902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8716477-02FB-497B-299C-3B98178E3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0171" y="5576539"/>
            <a:ext cx="6527829" cy="47113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8AEACF-4664-77AA-03CC-4E140A312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9157" y="0"/>
            <a:ext cx="7086599" cy="2099986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-2241567" y="4702993"/>
            <a:ext cx="6028324" cy="6028324"/>
          </a:xfrm>
          <a:custGeom>
            <a:avLst/>
            <a:gdLst/>
            <a:ahLst/>
            <a:cxnLst/>
            <a:rect l="l" t="t" r="r" b="b"/>
            <a:pathLst>
              <a:path w="6028324" h="6028324">
                <a:moveTo>
                  <a:pt x="0" y="0"/>
                </a:moveTo>
                <a:lnTo>
                  <a:pt x="6028324" y="0"/>
                </a:lnTo>
                <a:lnTo>
                  <a:pt x="6028324" y="6028324"/>
                </a:lnTo>
                <a:lnTo>
                  <a:pt x="0" y="60283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64526" y="316450"/>
            <a:ext cx="1554401" cy="2179466"/>
          </a:xfrm>
          <a:custGeom>
            <a:avLst/>
            <a:gdLst/>
            <a:ahLst/>
            <a:cxnLst/>
            <a:rect l="l" t="t" r="r" b="b"/>
            <a:pathLst>
              <a:path w="1554401" h="2179466">
                <a:moveTo>
                  <a:pt x="0" y="0"/>
                </a:moveTo>
                <a:lnTo>
                  <a:pt x="1554400" y="0"/>
                </a:lnTo>
                <a:lnTo>
                  <a:pt x="1554400" y="2179466"/>
                </a:lnTo>
                <a:lnTo>
                  <a:pt x="0" y="217946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5326" r="-5326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9906000" y="723900"/>
            <a:ext cx="5692915" cy="552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113"/>
              </a:lnSpc>
              <a:spcBef>
                <a:spcPct val="0"/>
              </a:spcBef>
            </a:pPr>
            <a:r>
              <a:rPr lang="fa-IR" sz="4000" dirty="0">
                <a:solidFill>
                  <a:srgbClr val="032D68"/>
                </a:solidFill>
                <a:latin typeface="League Spartan"/>
                <a:ea typeface="League Spartan"/>
                <a:cs typeface="B Titr" panose="00000700000000000000" pitchFamily="2" charset="-78"/>
                <a:sym typeface="League Spartan"/>
                <a:rtl/>
              </a:rPr>
              <a:t>ارتباط با ما</a:t>
            </a:r>
            <a:endParaRPr lang="ar-EG" sz="4000" dirty="0">
              <a:solidFill>
                <a:srgbClr val="032D68"/>
              </a:solidFill>
              <a:latin typeface="League Spartan"/>
              <a:ea typeface="League Spartan"/>
              <a:cs typeface="B Titr" panose="00000700000000000000" pitchFamily="2" charset="-78"/>
              <a:sym typeface="League Spartan"/>
              <a:rtl/>
            </a:endParaRP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D09C62AF-F84F-FE40-CAF3-039FF322EBAE}"/>
              </a:ext>
            </a:extLst>
          </p:cNvPr>
          <p:cNvSpPr/>
          <p:nvPr/>
        </p:nvSpPr>
        <p:spPr>
          <a:xfrm>
            <a:off x="2057400" y="2134369"/>
            <a:ext cx="10035865" cy="5715000"/>
          </a:xfrm>
          <a:prstGeom prst="flowChartAlternateProcess">
            <a:avLst/>
          </a:prstGeom>
          <a:solidFill>
            <a:srgbClr val="3B4F76"/>
          </a:solidFill>
          <a:ln>
            <a:solidFill>
              <a:srgbClr val="3B4F76"/>
            </a:solidFill>
          </a:ln>
        </p:spPr>
        <p:txBody>
          <a:bodyPr rtlCol="0" anchor="ctr"/>
          <a:lstStyle/>
          <a:p>
            <a:pPr algn="ctr" rtl="1">
              <a:lnSpc>
                <a:spcPct val="300000"/>
              </a:lnSpc>
            </a:pPr>
            <a:r>
              <a:rPr lang="fa-IR" sz="4000" dirty="0">
                <a:solidFill>
                  <a:schemeClr val="bg1"/>
                </a:solidFill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  <a:t>نام و نام خانوادگی:</a:t>
            </a:r>
            <a:br>
              <a:rPr lang="fa-IR" sz="4000" dirty="0">
                <a:solidFill>
                  <a:schemeClr val="bg1"/>
                </a:solidFill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</a:br>
            <a:r>
              <a:rPr lang="fa-IR" sz="4000" dirty="0">
                <a:solidFill>
                  <a:schemeClr val="bg1"/>
                </a:solidFill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  <a:t>شماره همراه:</a:t>
            </a:r>
            <a:endParaRPr lang="ar-EG" sz="4000" dirty="0">
              <a:solidFill>
                <a:schemeClr val="bg1"/>
              </a:solidFill>
              <a:latin typeface="League Spartan"/>
              <a:ea typeface="League Spartan"/>
              <a:cs typeface="B Nazanin" panose="00000400000000000000" pitchFamily="2" charset="-78"/>
              <a:sym typeface="League Spartan"/>
              <a:rtl/>
            </a:endParaRPr>
          </a:p>
        </p:txBody>
      </p:sp>
    </p:spTree>
    <p:extLst>
      <p:ext uri="{BB962C8B-B14F-4D97-AF65-F5344CB8AC3E}">
        <p14:creationId xmlns:p14="http://schemas.microsoft.com/office/powerpoint/2010/main" val="1570000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4BA2C8E-CD55-F78E-770E-FC0A6AA68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0" y="8672223"/>
            <a:ext cx="7924800" cy="16147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F7B4C4-5873-D7CD-5232-CEAD7837D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04326"/>
            <a:ext cx="2209800" cy="2190873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8741629" y="1140373"/>
            <a:ext cx="6028324" cy="6028324"/>
          </a:xfrm>
          <a:custGeom>
            <a:avLst/>
            <a:gdLst/>
            <a:ahLst/>
            <a:cxnLst/>
            <a:rect l="l" t="t" r="r" b="b"/>
            <a:pathLst>
              <a:path w="6028324" h="6028324">
                <a:moveTo>
                  <a:pt x="0" y="0"/>
                </a:moveTo>
                <a:lnTo>
                  <a:pt x="6028324" y="0"/>
                </a:lnTo>
                <a:lnTo>
                  <a:pt x="6028324" y="6028325"/>
                </a:lnTo>
                <a:lnTo>
                  <a:pt x="0" y="60283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828800" y="2476501"/>
            <a:ext cx="10352390" cy="6462892"/>
            <a:chOff x="0" y="0"/>
            <a:chExt cx="2970701" cy="176160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970701" cy="1761609"/>
            </a:xfrm>
            <a:custGeom>
              <a:avLst/>
              <a:gdLst/>
              <a:ahLst/>
              <a:cxnLst/>
              <a:rect l="l" t="t" r="r" b="b"/>
              <a:pathLst>
                <a:path w="2970701" h="1761609">
                  <a:moveTo>
                    <a:pt x="35005" y="0"/>
                  </a:moveTo>
                  <a:lnTo>
                    <a:pt x="2935696" y="0"/>
                  </a:lnTo>
                  <a:cubicBezTo>
                    <a:pt x="2944980" y="0"/>
                    <a:pt x="2953883" y="3688"/>
                    <a:pt x="2960448" y="10253"/>
                  </a:cubicBezTo>
                  <a:cubicBezTo>
                    <a:pt x="2967013" y="16818"/>
                    <a:pt x="2970701" y="25721"/>
                    <a:pt x="2970701" y="35005"/>
                  </a:cubicBezTo>
                  <a:lnTo>
                    <a:pt x="2970701" y="1726604"/>
                  </a:lnTo>
                  <a:cubicBezTo>
                    <a:pt x="2970701" y="1735888"/>
                    <a:pt x="2967013" y="1744792"/>
                    <a:pt x="2960448" y="1751356"/>
                  </a:cubicBezTo>
                  <a:cubicBezTo>
                    <a:pt x="2953883" y="1757921"/>
                    <a:pt x="2944980" y="1761609"/>
                    <a:pt x="2935696" y="1761609"/>
                  </a:cubicBezTo>
                  <a:lnTo>
                    <a:pt x="35005" y="1761609"/>
                  </a:lnTo>
                  <a:cubicBezTo>
                    <a:pt x="25721" y="1761609"/>
                    <a:pt x="16818" y="1757921"/>
                    <a:pt x="10253" y="1751356"/>
                  </a:cubicBezTo>
                  <a:cubicBezTo>
                    <a:pt x="3688" y="1744792"/>
                    <a:pt x="0" y="1735888"/>
                    <a:pt x="0" y="1726604"/>
                  </a:cubicBezTo>
                  <a:lnTo>
                    <a:pt x="0" y="35005"/>
                  </a:lnTo>
                  <a:cubicBezTo>
                    <a:pt x="0" y="25721"/>
                    <a:pt x="3688" y="16818"/>
                    <a:pt x="10253" y="10253"/>
                  </a:cubicBezTo>
                  <a:cubicBezTo>
                    <a:pt x="16818" y="3688"/>
                    <a:pt x="25721" y="0"/>
                    <a:pt x="35005" y="0"/>
                  </a:cubicBezTo>
                  <a:close/>
                </a:path>
              </a:pathLst>
            </a:custGeom>
            <a:solidFill>
              <a:srgbClr val="1D3461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970701" cy="17997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1707302" y="0"/>
            <a:ext cx="6532209" cy="6532209"/>
            <a:chOff x="0" y="0"/>
            <a:chExt cx="6350000" cy="6350000"/>
          </a:xfrm>
        </p:grpSpPr>
        <p:sp>
          <p:nvSpPr>
            <p:cNvPr id="8" name="Freeform 8"/>
            <p:cNvSpPr>
              <a:spLocks noChangeAspect="1"/>
            </p:cNvSpPr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0" y="0"/>
                  </a:moveTo>
                  <a:cubicBezTo>
                    <a:pt x="0" y="3506470"/>
                    <a:pt x="2843530" y="6350000"/>
                    <a:pt x="6350000" y="6350000"/>
                  </a:cubicBezTo>
                  <a:lnTo>
                    <a:pt x="6350000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sp>
        <p:nvSpPr>
          <p:cNvPr id="12" name="Freeform 12"/>
          <p:cNvSpPr/>
          <p:nvPr/>
        </p:nvSpPr>
        <p:spPr>
          <a:xfrm>
            <a:off x="11277600" y="1347608"/>
            <a:ext cx="1395630" cy="230913"/>
          </a:xfrm>
          <a:custGeom>
            <a:avLst/>
            <a:gdLst/>
            <a:ahLst/>
            <a:cxnLst/>
            <a:rect l="l" t="t" r="r" b="b"/>
            <a:pathLst>
              <a:path w="1395630" h="230913">
                <a:moveTo>
                  <a:pt x="0" y="0"/>
                </a:moveTo>
                <a:lnTo>
                  <a:pt x="1395630" y="0"/>
                </a:lnTo>
                <a:lnTo>
                  <a:pt x="1395630" y="230914"/>
                </a:lnTo>
                <a:lnTo>
                  <a:pt x="0" y="2309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895600" y="901816"/>
            <a:ext cx="8178546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5533"/>
              </a:lnSpc>
            </a:pPr>
            <a:r>
              <a:rPr lang="ar-EG" sz="4500" b="1" dirty="0">
                <a:solidFill>
                  <a:srgbClr val="FF0000"/>
                </a:solidFill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  <a:t>راهنما - نکات قابل توجه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034282" y="2841628"/>
            <a:ext cx="10230287" cy="6379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252" lvl="1" indent="-4572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2761" dirty="0">
                <a:solidFill>
                  <a:srgbClr val="FFFFFF"/>
                </a:solidFill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  <a:t>جهت معرفی </a:t>
            </a:r>
            <a:r>
              <a:rPr lang="fa-IR" sz="2761" dirty="0">
                <a:solidFill>
                  <a:srgbClr val="FFFFFF"/>
                </a:solidFill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  <a:t>ایده/طرح سرمایه گذاری </a:t>
            </a:r>
            <a:r>
              <a:rPr lang="ar-EG" sz="2761" dirty="0">
                <a:solidFill>
                  <a:srgbClr val="FFFFFF"/>
                </a:solidFill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  <a:t>لازم است</a:t>
            </a:r>
            <a:r>
              <a:rPr lang="fa-IR" sz="2761" dirty="0">
                <a:solidFill>
                  <a:srgbClr val="FFFFFF"/>
                </a:solidFill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  <a:t> حتی الامکان </a:t>
            </a:r>
            <a:r>
              <a:rPr lang="ar-EG" sz="2761" dirty="0">
                <a:solidFill>
                  <a:srgbClr val="FFFFFF"/>
                </a:solidFill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  <a:t>تمامی اطلاعات </a:t>
            </a:r>
            <a:r>
              <a:rPr lang="fa-IR" sz="2761" dirty="0">
                <a:solidFill>
                  <a:srgbClr val="FFFFFF"/>
                </a:solidFill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  <a:t>درخواست شده را وارد نمایید</a:t>
            </a:r>
            <a:r>
              <a:rPr lang="ar-EG" sz="2761" dirty="0">
                <a:solidFill>
                  <a:srgbClr val="FFFFFF"/>
                </a:solidFill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  <a:t>.</a:t>
            </a:r>
          </a:p>
          <a:p>
            <a:pPr marL="755252" lvl="1" indent="-4572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761" dirty="0">
                <a:solidFill>
                  <a:srgbClr val="FFFFFF"/>
                </a:solidFill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  <a:t>در صورت نیاز، متناسب با نوع طرح از جداول، نمودار یا تصاویر مربوط به محصول/فناوری و بازار استفاده نمایید.</a:t>
            </a:r>
          </a:p>
          <a:p>
            <a:pPr marL="755252" lvl="1" indent="-4572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761" dirty="0">
                <a:solidFill>
                  <a:srgbClr val="FFFFFF"/>
                </a:solidFill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  <a:t>برای ارزیابی توسط مشاوران پارک لطفا در تکمیل و ارسال فرم ها تسریع نمایید و در صورت نیاز می توانید به صورت رایگان از خدمات مشاوره و راهنمایی استفاده نمایید.  </a:t>
            </a:r>
          </a:p>
          <a:p>
            <a:pPr marL="755252" lvl="1" indent="-4572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761" dirty="0">
                <a:solidFill>
                  <a:srgbClr val="FFFFFF"/>
                </a:solidFill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  <a:t>جهت دریافت راهنمایی یا مشاوره، از طریق ایتا یا واتساپ با </a:t>
            </a:r>
            <a:r>
              <a:rPr lang="fa-IR" sz="2761" dirty="0">
                <a:solidFill>
                  <a:srgbClr val="FFFFFF"/>
                </a:solidFill>
                <a:latin typeface="League Spartan"/>
                <a:cs typeface="B Nazanin" panose="00000400000000000000" pitchFamily="2" charset="-78"/>
                <a:rtl/>
              </a:rPr>
              <a:t>شماره 09103767296  ارتباط برقرار نمایید. </a:t>
            </a:r>
            <a:endParaRPr lang="ar-EG" sz="2761" dirty="0">
              <a:solidFill>
                <a:srgbClr val="FFFFFF"/>
              </a:solidFill>
              <a:latin typeface="League Spartan"/>
              <a:cs typeface="B Nazanin" panose="00000400000000000000" pitchFamily="2" charset="-78"/>
              <a:sym typeface="League Spartan"/>
              <a:rtl/>
            </a:endParaRPr>
          </a:p>
          <a:p>
            <a:pPr marL="798430" lvl="1" indent="-4572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3161" dirty="0">
                <a:solidFill>
                  <a:srgbClr val="FF0000"/>
                </a:solidFill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  <a:t>در انتها پس از آماده سازی این اسلاید حذف شود.</a:t>
            </a:r>
          </a:p>
          <a:p>
            <a:pPr marL="457200" indent="-457200" algn="r" rtl="1">
              <a:lnSpc>
                <a:spcPts val="4298"/>
              </a:lnSpc>
              <a:buFont typeface="Arial" panose="020B0604020202020204" pitchFamily="34" charset="0"/>
              <a:buChar char="•"/>
            </a:pPr>
            <a:endParaRPr lang="ar-EG" sz="3161" dirty="0">
              <a:solidFill>
                <a:srgbClr val="FF914D"/>
              </a:solidFill>
              <a:latin typeface="League Spartan"/>
              <a:ea typeface="League Spartan"/>
              <a:cs typeface="B Nazanin" panose="00000400000000000000" pitchFamily="2" charset="-78"/>
              <a:sym typeface="League Spartan"/>
              <a:rtl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479101" y="346979"/>
            <a:ext cx="1374100" cy="1926662"/>
          </a:xfrm>
          <a:custGeom>
            <a:avLst/>
            <a:gdLst/>
            <a:ahLst/>
            <a:cxnLst/>
            <a:rect l="l" t="t" r="r" b="b"/>
            <a:pathLst>
              <a:path w="1374100" h="1926662">
                <a:moveTo>
                  <a:pt x="0" y="0"/>
                </a:moveTo>
                <a:lnTo>
                  <a:pt x="1374100" y="0"/>
                </a:lnTo>
                <a:lnTo>
                  <a:pt x="1374100" y="1926662"/>
                </a:lnTo>
                <a:lnTo>
                  <a:pt x="0" y="192666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5326" r="-5326"/>
            </a:stretch>
          </a:blipFill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13F3C14-8218-E0EE-FFEB-E4318AFEB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0"/>
            <a:ext cx="18268950" cy="102869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913D412-659F-424A-C410-F5E9C7926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7686" y="0"/>
            <a:ext cx="6530681" cy="2176894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719673" y="2628151"/>
            <a:ext cx="14520327" cy="7292836"/>
            <a:chOff x="0" y="0"/>
            <a:chExt cx="2329323" cy="17879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29323" cy="1787940"/>
            </a:xfrm>
            <a:custGeom>
              <a:avLst/>
              <a:gdLst/>
              <a:ahLst/>
              <a:cxnLst/>
              <a:rect l="l" t="t" r="r" b="b"/>
              <a:pathLst>
                <a:path w="2329323" h="1787940">
                  <a:moveTo>
                    <a:pt x="44644" y="0"/>
                  </a:moveTo>
                  <a:lnTo>
                    <a:pt x="2284679" y="0"/>
                  </a:lnTo>
                  <a:cubicBezTo>
                    <a:pt x="2309335" y="0"/>
                    <a:pt x="2329323" y="19988"/>
                    <a:pt x="2329323" y="44644"/>
                  </a:cubicBezTo>
                  <a:lnTo>
                    <a:pt x="2329323" y="1743296"/>
                  </a:lnTo>
                  <a:cubicBezTo>
                    <a:pt x="2329323" y="1767952"/>
                    <a:pt x="2309335" y="1787940"/>
                    <a:pt x="2284679" y="1787940"/>
                  </a:cubicBezTo>
                  <a:lnTo>
                    <a:pt x="44644" y="1787940"/>
                  </a:lnTo>
                  <a:cubicBezTo>
                    <a:pt x="19988" y="1787940"/>
                    <a:pt x="0" y="1767952"/>
                    <a:pt x="0" y="1743296"/>
                  </a:cubicBezTo>
                  <a:lnTo>
                    <a:pt x="0" y="44644"/>
                  </a:lnTo>
                  <a:cubicBezTo>
                    <a:pt x="0" y="19988"/>
                    <a:pt x="19988" y="0"/>
                    <a:pt x="44644" y="0"/>
                  </a:cubicBezTo>
                  <a:close/>
                </a:path>
              </a:pathLst>
            </a:custGeom>
            <a:solidFill>
              <a:srgbClr val="1D346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29323" cy="18260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2241567" y="4702993"/>
            <a:ext cx="6028324" cy="6028324"/>
          </a:xfrm>
          <a:custGeom>
            <a:avLst/>
            <a:gdLst/>
            <a:ahLst/>
            <a:cxnLst/>
            <a:rect l="l" t="t" r="r" b="b"/>
            <a:pathLst>
              <a:path w="6028324" h="6028324">
                <a:moveTo>
                  <a:pt x="0" y="0"/>
                </a:moveTo>
                <a:lnTo>
                  <a:pt x="6028324" y="0"/>
                </a:lnTo>
                <a:lnTo>
                  <a:pt x="6028324" y="6028324"/>
                </a:lnTo>
                <a:lnTo>
                  <a:pt x="0" y="60283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888568" y="2997570"/>
            <a:ext cx="13639799" cy="27122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3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  <a:t>در مورد نیاز/کمبود یا مشکلاتی که وجود دارد و ایده/طرح شما راه حلی برای رفع آن است توضیح دهید. این مشکلات مربوط به چه کسانی است، چه تعداد و به چه میزان این مشکلات را دارند. </a:t>
            </a:r>
          </a:p>
          <a:p>
            <a:pPr algn="r" rtl="1">
              <a:lnSpc>
                <a:spcPct val="150000"/>
              </a:lnSpc>
            </a:pPr>
            <a:r>
              <a:rPr lang="fa-IR" sz="3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  <a:t>در صورت لزوم اسلاید اضافه کنید و سعی کنید مستند و بر اساس آمار و ارقام توضیح دهید.</a:t>
            </a:r>
            <a:endParaRPr lang="ar-EG" sz="3000" b="1" dirty="0">
              <a:solidFill>
                <a:schemeClr val="accent3">
                  <a:lumMod val="20000"/>
                  <a:lumOff val="80000"/>
                </a:schemeClr>
              </a:solidFill>
              <a:latin typeface="League Spartan"/>
              <a:ea typeface="League Spartan"/>
              <a:cs typeface="B Nazanin" panose="00000400000000000000" pitchFamily="2" charset="-78"/>
              <a:sym typeface="League Spartan"/>
              <a:rtl/>
            </a:endParaRPr>
          </a:p>
          <a:p>
            <a:pPr algn="r">
              <a:lnSpc>
                <a:spcPct val="150000"/>
              </a:lnSpc>
            </a:pPr>
            <a:endParaRPr lang="ar-EG" sz="3000" b="1" dirty="0">
              <a:solidFill>
                <a:schemeClr val="accent3">
                  <a:lumMod val="20000"/>
                  <a:lumOff val="80000"/>
                </a:schemeClr>
              </a:solidFill>
              <a:latin typeface="League Spartan"/>
              <a:ea typeface="League Spartan"/>
              <a:cs typeface="B Nazanin" panose="00000400000000000000" pitchFamily="2" charset="-78"/>
              <a:sym typeface="League Spartan"/>
              <a:rtl/>
            </a:endParaRPr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CF5B0AA8-70D4-76FA-7CCF-EED8E2193528}"/>
              </a:ext>
            </a:extLst>
          </p:cNvPr>
          <p:cNvSpPr/>
          <p:nvPr/>
        </p:nvSpPr>
        <p:spPr>
          <a:xfrm>
            <a:off x="364526" y="316450"/>
            <a:ext cx="1554401" cy="2179466"/>
          </a:xfrm>
          <a:custGeom>
            <a:avLst/>
            <a:gdLst/>
            <a:ahLst/>
            <a:cxnLst/>
            <a:rect l="l" t="t" r="r" b="b"/>
            <a:pathLst>
              <a:path w="1554401" h="2179466">
                <a:moveTo>
                  <a:pt x="0" y="0"/>
                </a:moveTo>
                <a:lnTo>
                  <a:pt x="1554400" y="0"/>
                </a:lnTo>
                <a:lnTo>
                  <a:pt x="1554400" y="2179466"/>
                </a:lnTo>
                <a:lnTo>
                  <a:pt x="0" y="217946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326" r="-5326"/>
            </a:stretch>
          </a:blipFill>
        </p:spPr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55977B58-B7F1-B74C-91DB-492CB3503B09}"/>
              </a:ext>
            </a:extLst>
          </p:cNvPr>
          <p:cNvSpPr txBox="1"/>
          <p:nvPr/>
        </p:nvSpPr>
        <p:spPr>
          <a:xfrm>
            <a:off x="8670484" y="394026"/>
            <a:ext cx="5284912" cy="6944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2pPr marL="572136" lvl="1" algn="ctr" rtl="1">
              <a:lnSpc>
                <a:spcPts val="5300"/>
              </a:lnSpc>
              <a:defRPr sz="6000" b="1">
                <a:solidFill>
                  <a:srgbClr val="0070C0"/>
                </a:solidFill>
                <a:latin typeface="League Spartan"/>
                <a:ea typeface="League Spartan"/>
                <a:cs typeface="B Nazanin" panose="00000400000000000000" pitchFamily="2" charset="-78"/>
                <a:rtl/>
              </a:defRPr>
            </a:lvl2pPr>
          </a:lstStyle>
          <a:p>
            <a:pPr lvl="1"/>
            <a:r>
              <a:rPr lang="fa-IR" sz="4800" dirty="0">
                <a:solidFill>
                  <a:srgbClr val="0066FF"/>
                </a:solidFill>
                <a:cs typeface="B Titr" panose="00000700000000000000" pitchFamily="2" charset="-78"/>
                <a:sym typeface="League Spartan"/>
              </a:rPr>
              <a:t>معرفی نیاز/مسئله:</a:t>
            </a:r>
            <a:endParaRPr lang="ar-EG" sz="4800" dirty="0">
              <a:solidFill>
                <a:srgbClr val="0066FF"/>
              </a:solidFill>
              <a:cs typeface="B Titr" panose="00000700000000000000" pitchFamily="2" charset="-78"/>
              <a:sym typeface="League Spartan"/>
            </a:endParaRP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04433C8E-53DD-4260-474E-ECA702F7638A}"/>
              </a:ext>
            </a:extLst>
          </p:cNvPr>
          <p:cNvGrpSpPr/>
          <p:nvPr/>
        </p:nvGrpSpPr>
        <p:grpSpPr>
          <a:xfrm>
            <a:off x="14325600" y="1"/>
            <a:ext cx="3962400" cy="4295088"/>
            <a:chOff x="0" y="0"/>
            <a:chExt cx="6350000" cy="6350000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F5DB8D0-1A7B-C3F3-A22B-6D77E79141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0" y="0"/>
                  </a:moveTo>
                  <a:cubicBezTo>
                    <a:pt x="0" y="3506470"/>
                    <a:pt x="2843530" y="6350000"/>
                    <a:pt x="6350000" y="6350000"/>
                  </a:cubicBezTo>
                  <a:lnTo>
                    <a:pt x="6350000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6601" r="-26601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3E1062AF-0FE1-A880-CD15-68C22C13B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0323" y="0"/>
            <a:ext cx="6867525" cy="2258049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719672" y="2628151"/>
            <a:ext cx="11929527" cy="7292836"/>
            <a:chOff x="0" y="0"/>
            <a:chExt cx="2329323" cy="17879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29323" cy="1787940"/>
            </a:xfrm>
            <a:custGeom>
              <a:avLst/>
              <a:gdLst/>
              <a:ahLst/>
              <a:cxnLst/>
              <a:rect l="l" t="t" r="r" b="b"/>
              <a:pathLst>
                <a:path w="2329323" h="1787940">
                  <a:moveTo>
                    <a:pt x="44644" y="0"/>
                  </a:moveTo>
                  <a:lnTo>
                    <a:pt x="2284679" y="0"/>
                  </a:lnTo>
                  <a:cubicBezTo>
                    <a:pt x="2309335" y="0"/>
                    <a:pt x="2329323" y="19988"/>
                    <a:pt x="2329323" y="44644"/>
                  </a:cubicBezTo>
                  <a:lnTo>
                    <a:pt x="2329323" y="1743296"/>
                  </a:lnTo>
                  <a:cubicBezTo>
                    <a:pt x="2329323" y="1767952"/>
                    <a:pt x="2309335" y="1787940"/>
                    <a:pt x="2284679" y="1787940"/>
                  </a:cubicBezTo>
                  <a:lnTo>
                    <a:pt x="44644" y="1787940"/>
                  </a:lnTo>
                  <a:cubicBezTo>
                    <a:pt x="19988" y="1787940"/>
                    <a:pt x="0" y="1767952"/>
                    <a:pt x="0" y="1743296"/>
                  </a:cubicBezTo>
                  <a:lnTo>
                    <a:pt x="0" y="44644"/>
                  </a:lnTo>
                  <a:cubicBezTo>
                    <a:pt x="0" y="19988"/>
                    <a:pt x="19988" y="0"/>
                    <a:pt x="44644" y="0"/>
                  </a:cubicBezTo>
                  <a:close/>
                </a:path>
              </a:pathLst>
            </a:custGeom>
            <a:solidFill>
              <a:srgbClr val="1D346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29323" cy="18260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2241567" y="4702993"/>
            <a:ext cx="6028324" cy="6028324"/>
          </a:xfrm>
          <a:custGeom>
            <a:avLst/>
            <a:gdLst/>
            <a:ahLst/>
            <a:cxnLst/>
            <a:rect l="l" t="t" r="r" b="b"/>
            <a:pathLst>
              <a:path w="6028324" h="6028324">
                <a:moveTo>
                  <a:pt x="0" y="0"/>
                </a:moveTo>
                <a:lnTo>
                  <a:pt x="6028324" y="0"/>
                </a:lnTo>
                <a:lnTo>
                  <a:pt x="6028324" y="6028324"/>
                </a:lnTo>
                <a:lnTo>
                  <a:pt x="0" y="60283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066800" y="2944712"/>
            <a:ext cx="11148790" cy="1327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4918"/>
              </a:lnSpc>
              <a:defRPr sz="4000" b="1">
                <a:solidFill>
                  <a:schemeClr val="accent3">
                    <a:lumMod val="20000"/>
                    <a:lumOff val="80000"/>
                  </a:schemeClr>
                </a:solidFill>
                <a:latin typeface="League Spartan"/>
                <a:ea typeface="League Spartan"/>
                <a:cs typeface="B Nazanin" panose="00000400000000000000" pitchFamily="2" charset="-78"/>
                <a:rtl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sz="3000" dirty="0">
                <a:sym typeface="League Spartan"/>
              </a:rPr>
              <a:t>راه کار ، ایده یا طرح شما برای حل مشکلات و کمبودها چیست؟</a:t>
            </a:r>
          </a:p>
          <a:p>
            <a:pPr algn="r">
              <a:lnSpc>
                <a:spcPct val="150000"/>
              </a:lnSpc>
            </a:pPr>
            <a:r>
              <a:rPr lang="fa-IR" sz="3000" dirty="0">
                <a:sym typeface="League Spartan"/>
              </a:rPr>
              <a:t>چطور این راه کار می‌تواند مشکل را حل کند؟ </a:t>
            </a:r>
            <a:endParaRPr lang="ar-EG" sz="3000" dirty="0">
              <a:sym typeface="League Spartan"/>
            </a:endParaRPr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CF5B0AA8-70D4-76FA-7CCF-EED8E2193528}"/>
              </a:ext>
            </a:extLst>
          </p:cNvPr>
          <p:cNvSpPr/>
          <p:nvPr/>
        </p:nvSpPr>
        <p:spPr>
          <a:xfrm>
            <a:off x="364526" y="316450"/>
            <a:ext cx="1554401" cy="2179466"/>
          </a:xfrm>
          <a:custGeom>
            <a:avLst/>
            <a:gdLst/>
            <a:ahLst/>
            <a:cxnLst/>
            <a:rect l="l" t="t" r="r" b="b"/>
            <a:pathLst>
              <a:path w="1554401" h="2179466">
                <a:moveTo>
                  <a:pt x="0" y="0"/>
                </a:moveTo>
                <a:lnTo>
                  <a:pt x="1554400" y="0"/>
                </a:lnTo>
                <a:lnTo>
                  <a:pt x="1554400" y="2179466"/>
                </a:lnTo>
                <a:lnTo>
                  <a:pt x="0" y="217946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326" r="-5326"/>
            </a:stretch>
          </a:blipFill>
        </p:spPr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55977B58-B7F1-B74C-91DB-492CB3503B09}"/>
              </a:ext>
            </a:extLst>
          </p:cNvPr>
          <p:cNvSpPr txBox="1"/>
          <p:nvPr/>
        </p:nvSpPr>
        <p:spPr>
          <a:xfrm>
            <a:off x="9200508" y="646546"/>
            <a:ext cx="5327154" cy="740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2136" lvl="1" algn="ctr" rtl="1">
              <a:lnSpc>
                <a:spcPts val="5300"/>
              </a:lnSpc>
            </a:pPr>
            <a:r>
              <a:rPr lang="fa-IR" sz="6000" b="1" dirty="0">
                <a:solidFill>
                  <a:srgbClr val="0070C0"/>
                </a:solidFill>
                <a:latin typeface="League Spartan"/>
                <a:ea typeface="League Spartan"/>
                <a:cs typeface="B Titr" panose="00000700000000000000" pitchFamily="2" charset="-78"/>
                <a:sym typeface="League Spartan"/>
                <a:rtl/>
              </a:rPr>
              <a:t>راهکار ما</a:t>
            </a:r>
            <a:endParaRPr lang="ar-EG" sz="6000" b="1" dirty="0">
              <a:solidFill>
                <a:srgbClr val="0070C0"/>
              </a:solidFill>
              <a:latin typeface="League Spartan"/>
              <a:ea typeface="League Spartan"/>
              <a:cs typeface="B Titr" panose="00000700000000000000" pitchFamily="2" charset="-78"/>
              <a:sym typeface="League Spartan"/>
              <a:rtl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28E290D1-8886-7A96-4F27-BF29DA025D86}"/>
              </a:ext>
            </a:extLst>
          </p:cNvPr>
          <p:cNvSpPr/>
          <p:nvPr/>
        </p:nvSpPr>
        <p:spPr>
          <a:xfrm>
            <a:off x="13408241" y="251237"/>
            <a:ext cx="4876800" cy="9829800"/>
          </a:xfrm>
          <a:custGeom>
            <a:avLst/>
            <a:gdLst/>
            <a:ahLst/>
            <a:cxnLst/>
            <a:rect l="l" t="t" r="r" b="b"/>
            <a:pathLst>
              <a:path w="6942573" h="13379073">
                <a:moveTo>
                  <a:pt x="0" y="0"/>
                </a:moveTo>
                <a:lnTo>
                  <a:pt x="6942573" y="0"/>
                </a:lnTo>
                <a:lnTo>
                  <a:pt x="6942573" y="13379072"/>
                </a:lnTo>
                <a:lnTo>
                  <a:pt x="0" y="133790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92710"/>
            </a:stretch>
          </a:blipFill>
        </p:spPr>
      </p:sp>
      <p:grpSp>
        <p:nvGrpSpPr>
          <p:cNvPr id="10" name="Group 8">
            <a:extLst>
              <a:ext uri="{FF2B5EF4-FFF2-40B4-BE49-F238E27FC236}">
                <a16:creationId xmlns:a16="http://schemas.microsoft.com/office/drawing/2014/main" id="{318F08D5-C4E3-3CFA-EB29-B3E4B595A93F}"/>
              </a:ext>
            </a:extLst>
          </p:cNvPr>
          <p:cNvGrpSpPr>
            <a:grpSpLocks noChangeAspect="1"/>
          </p:cNvGrpSpPr>
          <p:nvPr/>
        </p:nvGrpSpPr>
        <p:grpSpPr>
          <a:xfrm>
            <a:off x="14487242" y="1387133"/>
            <a:ext cx="3802327" cy="7558009"/>
            <a:chOff x="0" y="0"/>
            <a:chExt cx="3198876" cy="6358509"/>
          </a:xfrm>
        </p:grpSpPr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0E073261-5B7B-59CC-3EA9-9E09D3429C73}"/>
                </a:ext>
              </a:extLst>
            </p:cNvPr>
            <p:cNvSpPr/>
            <p:nvPr/>
          </p:nvSpPr>
          <p:spPr>
            <a:xfrm>
              <a:off x="3937" y="3937"/>
              <a:ext cx="3191129" cy="6350635"/>
            </a:xfrm>
            <a:custGeom>
              <a:avLst/>
              <a:gdLst/>
              <a:ahLst/>
              <a:cxnLst/>
              <a:rect l="l" t="t" r="r" b="b"/>
              <a:pathLst>
                <a:path w="3191129" h="6350635">
                  <a:moveTo>
                    <a:pt x="3175254" y="0"/>
                  </a:moveTo>
                  <a:cubicBezTo>
                    <a:pt x="1421638" y="0"/>
                    <a:pt x="0" y="1421638"/>
                    <a:pt x="0" y="3175254"/>
                  </a:cubicBezTo>
                  <a:cubicBezTo>
                    <a:pt x="0" y="4928870"/>
                    <a:pt x="1421638" y="6350635"/>
                    <a:pt x="3175381" y="6350635"/>
                  </a:cubicBezTo>
                  <a:lnTo>
                    <a:pt x="3191129" y="4412361"/>
                  </a:lnTo>
                  <a:cubicBezTo>
                    <a:pt x="2512822" y="4412361"/>
                    <a:pt x="1963039" y="3862578"/>
                    <a:pt x="1963039" y="3184271"/>
                  </a:cubicBezTo>
                  <a:cubicBezTo>
                    <a:pt x="1963039" y="2505964"/>
                    <a:pt x="2512822" y="1956181"/>
                    <a:pt x="3191129" y="1956181"/>
                  </a:cubicBezTo>
                  <a:lnTo>
                    <a:pt x="3175254" y="0"/>
                  </a:lnTo>
                  <a:close/>
                </a:path>
              </a:pathLst>
            </a:custGeom>
            <a:blipFill>
              <a:blip r:embed="rId8"/>
              <a:stretch>
                <a:fillRect l="-140439" r="-140439"/>
              </a:stretch>
            </a:blipFill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FED30CFE-B57D-2378-399C-4D9EAA990910}"/>
                </a:ext>
              </a:extLst>
            </p:cNvPr>
            <p:cNvSpPr/>
            <p:nvPr/>
          </p:nvSpPr>
          <p:spPr>
            <a:xfrm>
              <a:off x="0" y="0"/>
              <a:ext cx="3198749" cy="6358509"/>
            </a:xfrm>
            <a:custGeom>
              <a:avLst/>
              <a:gdLst/>
              <a:ahLst/>
              <a:cxnLst/>
              <a:rect l="l" t="t" r="r" b="b"/>
              <a:pathLst>
                <a:path w="3198749" h="6358509">
                  <a:moveTo>
                    <a:pt x="3183128" y="6358509"/>
                  </a:moveTo>
                  <a:lnTo>
                    <a:pt x="3179318" y="6358509"/>
                  </a:lnTo>
                  <a:cubicBezTo>
                    <a:pt x="2750185" y="6358509"/>
                    <a:pt x="2333752" y="6274435"/>
                    <a:pt x="1941830" y="6108700"/>
                  </a:cubicBezTo>
                  <a:cubicBezTo>
                    <a:pt x="1563243" y="5948553"/>
                    <a:pt x="1223264" y="5719318"/>
                    <a:pt x="931291" y="5427345"/>
                  </a:cubicBezTo>
                  <a:cubicBezTo>
                    <a:pt x="639318" y="5135372"/>
                    <a:pt x="410083" y="4795393"/>
                    <a:pt x="249936" y="4416806"/>
                  </a:cubicBezTo>
                  <a:cubicBezTo>
                    <a:pt x="84074" y="4024757"/>
                    <a:pt x="0" y="3608451"/>
                    <a:pt x="0" y="3179191"/>
                  </a:cubicBezTo>
                  <a:cubicBezTo>
                    <a:pt x="0" y="2749931"/>
                    <a:pt x="84074" y="2333625"/>
                    <a:pt x="249809" y="1941703"/>
                  </a:cubicBezTo>
                  <a:cubicBezTo>
                    <a:pt x="409956" y="1563116"/>
                    <a:pt x="639191" y="1223137"/>
                    <a:pt x="931164" y="931164"/>
                  </a:cubicBezTo>
                  <a:cubicBezTo>
                    <a:pt x="1223137" y="639191"/>
                    <a:pt x="1563116" y="409956"/>
                    <a:pt x="1941703" y="249809"/>
                  </a:cubicBezTo>
                  <a:cubicBezTo>
                    <a:pt x="2333625" y="84074"/>
                    <a:pt x="2750058" y="0"/>
                    <a:pt x="3179191" y="0"/>
                  </a:cubicBezTo>
                  <a:lnTo>
                    <a:pt x="3183001" y="0"/>
                  </a:lnTo>
                  <a:lnTo>
                    <a:pt x="3183001" y="3810"/>
                  </a:lnTo>
                  <a:lnTo>
                    <a:pt x="3198749" y="1964055"/>
                  </a:lnTo>
                  <a:lnTo>
                    <a:pt x="3194812" y="1964055"/>
                  </a:lnTo>
                  <a:cubicBezTo>
                    <a:pt x="2867787" y="1964055"/>
                    <a:pt x="2560320" y="2091436"/>
                    <a:pt x="2329180" y="2322576"/>
                  </a:cubicBezTo>
                  <a:cubicBezTo>
                    <a:pt x="2097913" y="2553843"/>
                    <a:pt x="1970659" y="2861183"/>
                    <a:pt x="1970659" y="3188208"/>
                  </a:cubicBezTo>
                  <a:cubicBezTo>
                    <a:pt x="1970659" y="3515233"/>
                    <a:pt x="2098040" y="3822700"/>
                    <a:pt x="2329180" y="4053840"/>
                  </a:cubicBezTo>
                  <a:cubicBezTo>
                    <a:pt x="2560447" y="4285107"/>
                    <a:pt x="2867787" y="4412361"/>
                    <a:pt x="3194812" y="4412361"/>
                  </a:cubicBezTo>
                  <a:lnTo>
                    <a:pt x="3198749" y="4412361"/>
                  </a:lnTo>
                  <a:lnTo>
                    <a:pt x="3198749" y="4416298"/>
                  </a:lnTo>
                  <a:lnTo>
                    <a:pt x="3183128" y="6358509"/>
                  </a:lnTo>
                  <a:close/>
                  <a:moveTo>
                    <a:pt x="3175381" y="7747"/>
                  </a:moveTo>
                  <a:cubicBezTo>
                    <a:pt x="2748534" y="8255"/>
                    <a:pt x="2334514" y="92075"/>
                    <a:pt x="1944751" y="256921"/>
                  </a:cubicBezTo>
                  <a:cubicBezTo>
                    <a:pt x="1567053" y="416687"/>
                    <a:pt x="1227963" y="645287"/>
                    <a:pt x="936625" y="936625"/>
                  </a:cubicBezTo>
                  <a:cubicBezTo>
                    <a:pt x="645414" y="1227836"/>
                    <a:pt x="416687" y="1567053"/>
                    <a:pt x="256921" y="1944751"/>
                  </a:cubicBezTo>
                  <a:cubicBezTo>
                    <a:pt x="91567" y="2335784"/>
                    <a:pt x="7747" y="2751074"/>
                    <a:pt x="7747" y="3179191"/>
                  </a:cubicBezTo>
                  <a:cubicBezTo>
                    <a:pt x="7747" y="3607308"/>
                    <a:pt x="91567" y="4022725"/>
                    <a:pt x="256921" y="4413631"/>
                  </a:cubicBezTo>
                  <a:cubicBezTo>
                    <a:pt x="416687" y="4791329"/>
                    <a:pt x="645287" y="5130419"/>
                    <a:pt x="936625" y="5421757"/>
                  </a:cubicBezTo>
                  <a:cubicBezTo>
                    <a:pt x="1227836" y="5712968"/>
                    <a:pt x="1567053" y="5941695"/>
                    <a:pt x="1944751" y="6101461"/>
                  </a:cubicBezTo>
                  <a:cubicBezTo>
                    <a:pt x="2334514" y="6266307"/>
                    <a:pt x="2748534" y="6350127"/>
                    <a:pt x="3175381" y="6350635"/>
                  </a:cubicBezTo>
                  <a:lnTo>
                    <a:pt x="3191129" y="4420108"/>
                  </a:lnTo>
                  <a:cubicBezTo>
                    <a:pt x="2863469" y="4419092"/>
                    <a:pt x="2555621" y="4291076"/>
                    <a:pt x="2323846" y="4059301"/>
                  </a:cubicBezTo>
                  <a:cubicBezTo>
                    <a:pt x="2091182" y="3826637"/>
                    <a:pt x="1963039" y="3517265"/>
                    <a:pt x="1963039" y="3188208"/>
                  </a:cubicBezTo>
                  <a:cubicBezTo>
                    <a:pt x="1963039" y="2859151"/>
                    <a:pt x="2091182" y="2549779"/>
                    <a:pt x="2323846" y="2317115"/>
                  </a:cubicBezTo>
                  <a:cubicBezTo>
                    <a:pt x="2555621" y="2085340"/>
                    <a:pt x="2863469" y="1957324"/>
                    <a:pt x="3191129" y="1956308"/>
                  </a:cubicBezTo>
                  <a:lnTo>
                    <a:pt x="3175381" y="7747"/>
                  </a:lnTo>
                  <a:close/>
                </a:path>
              </a:pathLst>
            </a:custGeom>
            <a:solidFill>
              <a:srgbClr val="1D3461"/>
            </a:solidFill>
          </p:spPr>
        </p:sp>
      </p:grpSp>
    </p:spTree>
    <p:extLst>
      <p:ext uri="{BB962C8B-B14F-4D97-AF65-F5344CB8AC3E}">
        <p14:creationId xmlns:p14="http://schemas.microsoft.com/office/powerpoint/2010/main" val="3767520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AE3703A-54F7-A734-CCDE-7F216C413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0" y="0"/>
            <a:ext cx="7074692" cy="236897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3258800" y="2613420"/>
            <a:ext cx="4872418" cy="7681200"/>
            <a:chOff x="0" y="0"/>
            <a:chExt cx="11062970" cy="1327531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062970" cy="13275311"/>
            </a:xfrm>
            <a:custGeom>
              <a:avLst/>
              <a:gdLst/>
              <a:ahLst/>
              <a:cxnLst/>
              <a:rect l="l" t="t" r="r" b="b"/>
              <a:pathLst>
                <a:path w="11062970" h="13275311">
                  <a:moveTo>
                    <a:pt x="6649720" y="0"/>
                  </a:moveTo>
                  <a:lnTo>
                    <a:pt x="11062970" y="0"/>
                  </a:lnTo>
                  <a:lnTo>
                    <a:pt x="11062970" y="13275311"/>
                  </a:lnTo>
                  <a:lnTo>
                    <a:pt x="0" y="13275311"/>
                  </a:lnTo>
                  <a:lnTo>
                    <a:pt x="0" y="6649720"/>
                  </a:lnTo>
                  <a:cubicBezTo>
                    <a:pt x="0" y="2976880"/>
                    <a:pt x="2976880" y="0"/>
                    <a:pt x="6649720" y="0"/>
                  </a:cubicBezTo>
                  <a:close/>
                </a:path>
              </a:pathLst>
            </a:custGeom>
            <a:blipFill>
              <a:blip r:embed="rId3"/>
              <a:stretch>
                <a:fillRect l="-40162" r="-40162"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-2587390" y="6106978"/>
            <a:ext cx="6028324" cy="6028324"/>
          </a:xfrm>
          <a:custGeom>
            <a:avLst/>
            <a:gdLst/>
            <a:ahLst/>
            <a:cxnLst/>
            <a:rect l="l" t="t" r="r" b="b"/>
            <a:pathLst>
              <a:path w="6028324" h="6028324">
                <a:moveTo>
                  <a:pt x="0" y="0"/>
                </a:moveTo>
                <a:lnTo>
                  <a:pt x="6028324" y="0"/>
                </a:lnTo>
                <a:lnTo>
                  <a:pt x="6028324" y="6028324"/>
                </a:lnTo>
                <a:lnTo>
                  <a:pt x="0" y="60283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41650" y="331851"/>
            <a:ext cx="1374100" cy="1926662"/>
          </a:xfrm>
          <a:custGeom>
            <a:avLst/>
            <a:gdLst/>
            <a:ahLst/>
            <a:cxnLst/>
            <a:rect l="l" t="t" r="r" b="b"/>
            <a:pathLst>
              <a:path w="1374100" h="1926662">
                <a:moveTo>
                  <a:pt x="0" y="0"/>
                </a:moveTo>
                <a:lnTo>
                  <a:pt x="1374100" y="0"/>
                </a:lnTo>
                <a:lnTo>
                  <a:pt x="1374100" y="1926662"/>
                </a:lnTo>
                <a:lnTo>
                  <a:pt x="0" y="19266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5326" r="-5326"/>
            </a:stretch>
          </a:blipFill>
        </p:spPr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7B28FCBB-55B3-5089-E819-CE8FA42BD155}"/>
              </a:ext>
            </a:extLst>
          </p:cNvPr>
          <p:cNvSpPr/>
          <p:nvPr/>
        </p:nvSpPr>
        <p:spPr>
          <a:xfrm>
            <a:off x="9375873" y="2478012"/>
            <a:ext cx="3581400" cy="12192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500" dirty="0">
                <a:cs typeface="B Nazanin" panose="00000400000000000000" pitchFamily="2" charset="-78"/>
              </a:rPr>
              <a:t>نام محصول/خدمت اول</a:t>
            </a:r>
            <a:endParaRPr lang="en-US" sz="2500" dirty="0">
              <a:cs typeface="B Nazanin" panose="00000400000000000000" pitchFamily="2" charset="-78"/>
            </a:endParaRP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B5432288-F4D3-ACB2-011A-EDEA2065F5DD}"/>
              </a:ext>
            </a:extLst>
          </p:cNvPr>
          <p:cNvSpPr/>
          <p:nvPr/>
        </p:nvSpPr>
        <p:spPr>
          <a:xfrm>
            <a:off x="9375873" y="3864385"/>
            <a:ext cx="3581400" cy="5295316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lnSpc>
                <a:spcPts val="4200"/>
              </a:lnSpc>
            </a:pPr>
            <a:r>
              <a:rPr lang="fa-IR" sz="1800" dirty="0">
                <a:solidFill>
                  <a:srgbClr val="000000"/>
                </a:solidFill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  <a:t>1-</a:t>
            </a:r>
          </a:p>
          <a:p>
            <a:pPr algn="r" rtl="1">
              <a:lnSpc>
                <a:spcPts val="4200"/>
              </a:lnSpc>
            </a:pPr>
            <a:r>
              <a:rPr lang="fa-IR" sz="1800" dirty="0">
                <a:solidFill>
                  <a:srgbClr val="000000"/>
                </a:solidFill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  <a:t>2-</a:t>
            </a:r>
          </a:p>
          <a:p>
            <a:pPr algn="r" rtl="1">
              <a:lnSpc>
                <a:spcPts val="4200"/>
              </a:lnSpc>
            </a:pPr>
            <a:r>
              <a:rPr lang="fa-IR" sz="1800" dirty="0">
                <a:solidFill>
                  <a:srgbClr val="000000"/>
                </a:solidFill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  <a:t>3-</a:t>
            </a:r>
          </a:p>
          <a:p>
            <a:pPr algn="r" rtl="1">
              <a:lnSpc>
                <a:spcPts val="4200"/>
              </a:lnSpc>
            </a:pPr>
            <a:r>
              <a:rPr lang="fa-IR" sz="1800" dirty="0">
                <a:solidFill>
                  <a:srgbClr val="000000"/>
                </a:solidFill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  <a:t>4- </a:t>
            </a:r>
          </a:p>
          <a:p>
            <a:pPr algn="r" rtl="1">
              <a:lnSpc>
                <a:spcPts val="4200"/>
              </a:lnSpc>
            </a:pPr>
            <a:r>
              <a:rPr lang="ar-EG" sz="1800" dirty="0">
                <a:solidFill>
                  <a:srgbClr val="000000"/>
                </a:solidFill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  <a:t>.....</a:t>
            </a:r>
          </a:p>
          <a:p>
            <a:pPr algn="ctr"/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AE03D1EF-84D4-1A34-6BAE-8BF3873F9C9D}"/>
              </a:ext>
            </a:extLst>
          </p:cNvPr>
          <p:cNvSpPr/>
          <p:nvPr/>
        </p:nvSpPr>
        <p:spPr>
          <a:xfrm>
            <a:off x="5088176" y="2479669"/>
            <a:ext cx="3581400" cy="12192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500" dirty="0">
                <a:cs typeface="B Nazanin" panose="00000400000000000000" pitchFamily="2" charset="-78"/>
              </a:rPr>
              <a:t>نام محصول/خدمت دوم</a:t>
            </a:r>
            <a:endParaRPr lang="en-US" sz="2500" dirty="0">
              <a:cs typeface="B Nazanin" panose="00000400000000000000" pitchFamily="2" charset="-78"/>
            </a:endParaRPr>
          </a:p>
        </p:txBody>
      </p:sp>
      <p:sp>
        <p:nvSpPr>
          <p:cNvPr id="13" name="Flowchart: Alternate Process 12">
            <a:extLst>
              <a:ext uri="{FF2B5EF4-FFF2-40B4-BE49-F238E27FC236}">
                <a16:creationId xmlns:a16="http://schemas.microsoft.com/office/drawing/2014/main" id="{F9AA7BE2-DB3B-2920-F0C4-33685681B6B0}"/>
              </a:ext>
            </a:extLst>
          </p:cNvPr>
          <p:cNvSpPr/>
          <p:nvPr/>
        </p:nvSpPr>
        <p:spPr>
          <a:xfrm>
            <a:off x="747809" y="2451849"/>
            <a:ext cx="3581400" cy="12192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500" dirty="0">
                <a:cs typeface="B Nazanin" panose="00000400000000000000" pitchFamily="2" charset="-78"/>
              </a:rPr>
              <a:t>نام محصول/خدمت سوم</a:t>
            </a:r>
            <a:endParaRPr lang="en-US" sz="2500" dirty="0">
              <a:cs typeface="B Nazanin" panose="00000400000000000000" pitchFamily="2" charset="-78"/>
            </a:endParaRPr>
          </a:p>
        </p:txBody>
      </p:sp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id="{7FC1EF99-17DB-42DB-1E2C-7B7E6D09C006}"/>
              </a:ext>
            </a:extLst>
          </p:cNvPr>
          <p:cNvSpPr/>
          <p:nvPr/>
        </p:nvSpPr>
        <p:spPr>
          <a:xfrm>
            <a:off x="5088176" y="3864385"/>
            <a:ext cx="3581400" cy="5295316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lnSpc>
                <a:spcPts val="4200"/>
              </a:lnSpc>
            </a:pPr>
            <a:r>
              <a:rPr lang="fa-IR" sz="1800" dirty="0">
                <a:solidFill>
                  <a:srgbClr val="000000"/>
                </a:solidFill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  <a:t>1-</a:t>
            </a:r>
          </a:p>
          <a:p>
            <a:pPr algn="r" rtl="1">
              <a:lnSpc>
                <a:spcPts val="4200"/>
              </a:lnSpc>
            </a:pPr>
            <a:r>
              <a:rPr lang="fa-IR" sz="1800" dirty="0">
                <a:solidFill>
                  <a:srgbClr val="000000"/>
                </a:solidFill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  <a:t>2-</a:t>
            </a:r>
          </a:p>
          <a:p>
            <a:pPr algn="r" rtl="1">
              <a:lnSpc>
                <a:spcPts val="4200"/>
              </a:lnSpc>
            </a:pPr>
            <a:r>
              <a:rPr lang="fa-IR" sz="1800" dirty="0">
                <a:solidFill>
                  <a:srgbClr val="000000"/>
                </a:solidFill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  <a:t>3-</a:t>
            </a:r>
          </a:p>
          <a:p>
            <a:pPr algn="r" rtl="1">
              <a:lnSpc>
                <a:spcPts val="4200"/>
              </a:lnSpc>
            </a:pPr>
            <a:r>
              <a:rPr lang="fa-IR" sz="1800" dirty="0">
                <a:solidFill>
                  <a:srgbClr val="000000"/>
                </a:solidFill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  <a:t>4- </a:t>
            </a:r>
          </a:p>
          <a:p>
            <a:pPr algn="r" rtl="1">
              <a:lnSpc>
                <a:spcPts val="4200"/>
              </a:lnSpc>
            </a:pPr>
            <a:r>
              <a:rPr lang="ar-EG" sz="1800" dirty="0">
                <a:solidFill>
                  <a:srgbClr val="000000"/>
                </a:solidFill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  <a:t>.....</a:t>
            </a:r>
          </a:p>
          <a:p>
            <a:pPr algn="ctr"/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8C203501-DFD0-0452-9698-CC9A4552DE37}"/>
              </a:ext>
            </a:extLst>
          </p:cNvPr>
          <p:cNvSpPr/>
          <p:nvPr/>
        </p:nvSpPr>
        <p:spPr>
          <a:xfrm>
            <a:off x="707512" y="3864385"/>
            <a:ext cx="3581400" cy="5295316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lnSpc>
                <a:spcPts val="4200"/>
              </a:lnSpc>
            </a:pPr>
            <a:r>
              <a:rPr lang="fa-IR" sz="1800" dirty="0">
                <a:solidFill>
                  <a:srgbClr val="000000"/>
                </a:solidFill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  <a:t>1-</a:t>
            </a:r>
          </a:p>
          <a:p>
            <a:pPr algn="r" rtl="1">
              <a:lnSpc>
                <a:spcPts val="4200"/>
              </a:lnSpc>
            </a:pPr>
            <a:r>
              <a:rPr lang="fa-IR" sz="1800" dirty="0">
                <a:solidFill>
                  <a:srgbClr val="000000"/>
                </a:solidFill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  <a:t>2-</a:t>
            </a:r>
          </a:p>
          <a:p>
            <a:pPr algn="r" rtl="1">
              <a:lnSpc>
                <a:spcPts val="4200"/>
              </a:lnSpc>
            </a:pPr>
            <a:r>
              <a:rPr lang="fa-IR" sz="1800" dirty="0">
                <a:solidFill>
                  <a:srgbClr val="000000"/>
                </a:solidFill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  <a:t>3-</a:t>
            </a:r>
          </a:p>
          <a:p>
            <a:pPr algn="r" rtl="1">
              <a:lnSpc>
                <a:spcPts val="4200"/>
              </a:lnSpc>
            </a:pPr>
            <a:r>
              <a:rPr lang="fa-IR" sz="1800" dirty="0">
                <a:solidFill>
                  <a:srgbClr val="000000"/>
                </a:solidFill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  <a:t>4- </a:t>
            </a:r>
          </a:p>
          <a:p>
            <a:pPr algn="r" rtl="1">
              <a:lnSpc>
                <a:spcPts val="4200"/>
              </a:lnSpc>
            </a:pPr>
            <a:r>
              <a:rPr lang="ar-EG" sz="1800" dirty="0">
                <a:solidFill>
                  <a:srgbClr val="000000"/>
                </a:solidFill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  <a:t>.....</a:t>
            </a:r>
          </a:p>
          <a:p>
            <a:pPr algn="ctr"/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1962944" y="4611426"/>
            <a:ext cx="9872859" cy="5386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200"/>
              </a:lnSpc>
            </a:pPr>
            <a:r>
              <a:rPr lang="ar-EG" sz="3000" dirty="0">
                <a:solidFill>
                  <a:srgbClr val="000000"/>
                </a:solidFill>
                <a:highlight>
                  <a:srgbClr val="C0C0C0"/>
                </a:highlight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  <a:t>مشخصات فنی محصول را ذکر کنید از جداول استفاده کنید یا ب</a:t>
            </a:r>
            <a:r>
              <a:rPr lang="fa-IR" sz="3000" dirty="0">
                <a:solidFill>
                  <a:srgbClr val="000000"/>
                </a:solidFill>
                <a:highlight>
                  <a:srgbClr val="C0C0C0"/>
                </a:highlight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  <a:t>ه‌</a:t>
            </a:r>
            <a:r>
              <a:rPr lang="ar-EG" sz="3000" dirty="0">
                <a:solidFill>
                  <a:srgbClr val="000000"/>
                </a:solidFill>
                <a:highlight>
                  <a:srgbClr val="C0C0C0"/>
                </a:highlight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  <a:t>صورت تیتروار چند مشخصه مهم کاتالوگی محصول را بنویسید.</a:t>
            </a:r>
          </a:p>
          <a:p>
            <a:pPr algn="r" rtl="1">
              <a:lnSpc>
                <a:spcPts val="4200"/>
              </a:lnSpc>
            </a:pPr>
            <a:r>
              <a:rPr lang="ar-EG" sz="3000" dirty="0">
                <a:solidFill>
                  <a:srgbClr val="000000"/>
                </a:solidFill>
                <a:highlight>
                  <a:srgbClr val="C0C0C0"/>
                </a:highlight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  <a:t>به عنوان مثال:</a:t>
            </a:r>
            <a:endParaRPr lang="fa-IR" sz="3000" dirty="0">
              <a:solidFill>
                <a:srgbClr val="000000"/>
              </a:solidFill>
              <a:highlight>
                <a:srgbClr val="C0C0C0"/>
              </a:highlight>
              <a:latin typeface="League Spartan"/>
              <a:ea typeface="League Spartan"/>
              <a:cs typeface="B Nazanin" panose="00000400000000000000" pitchFamily="2" charset="-78"/>
              <a:sym typeface="League Spartan"/>
              <a:rtl/>
            </a:endParaRPr>
          </a:p>
          <a:p>
            <a:pPr algn="r" rtl="1">
              <a:lnSpc>
                <a:spcPts val="4200"/>
              </a:lnSpc>
            </a:pPr>
            <a:endParaRPr lang="fa-IR" sz="3000" dirty="0">
              <a:solidFill>
                <a:srgbClr val="000000"/>
              </a:solidFill>
              <a:highlight>
                <a:srgbClr val="C0C0C0"/>
              </a:highlight>
              <a:latin typeface="League Spartan"/>
              <a:ea typeface="League Spartan"/>
              <a:cs typeface="B Nazanin" panose="00000400000000000000" pitchFamily="2" charset="-78"/>
              <a:sym typeface="League Spartan"/>
              <a:rtl/>
            </a:endParaRPr>
          </a:p>
          <a:p>
            <a:pPr algn="r" rtl="1">
              <a:lnSpc>
                <a:spcPts val="4200"/>
              </a:lnSpc>
            </a:pPr>
            <a:r>
              <a:rPr lang="fa-IR" sz="3000" dirty="0">
                <a:solidFill>
                  <a:srgbClr val="000000"/>
                </a:solidFill>
                <a:highlight>
                  <a:srgbClr val="C0C0C0"/>
                </a:highlight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  <a:t>1- </a:t>
            </a:r>
            <a:r>
              <a:rPr lang="ar-EG" sz="3000" dirty="0">
                <a:solidFill>
                  <a:srgbClr val="000000"/>
                </a:solidFill>
                <a:highlight>
                  <a:srgbClr val="C0C0C0"/>
                </a:highlight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  <a:t>اندازه، زن، سرعت موتور .....</a:t>
            </a:r>
            <a:endParaRPr lang="fa-IR" sz="3000" dirty="0">
              <a:solidFill>
                <a:srgbClr val="000000"/>
              </a:solidFill>
              <a:highlight>
                <a:srgbClr val="C0C0C0"/>
              </a:highlight>
              <a:latin typeface="League Spartan"/>
              <a:ea typeface="League Spartan"/>
              <a:cs typeface="B Nazanin" panose="00000400000000000000" pitchFamily="2" charset="-78"/>
              <a:sym typeface="League Spartan"/>
              <a:rtl/>
            </a:endParaRPr>
          </a:p>
          <a:p>
            <a:pPr algn="r" rtl="1">
              <a:lnSpc>
                <a:spcPts val="4200"/>
              </a:lnSpc>
            </a:pPr>
            <a:r>
              <a:rPr lang="fa-IR" sz="3000" dirty="0">
                <a:solidFill>
                  <a:srgbClr val="000000"/>
                </a:solidFill>
                <a:highlight>
                  <a:srgbClr val="C0C0C0"/>
                </a:highlight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  <a:t>2- </a:t>
            </a:r>
            <a:r>
              <a:rPr lang="ar-EG" sz="3000" dirty="0">
                <a:solidFill>
                  <a:srgbClr val="000000"/>
                </a:solidFill>
                <a:highlight>
                  <a:srgbClr val="C0C0C0"/>
                </a:highlight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  <a:t>آلیاژ، چسبندگی، .....</a:t>
            </a:r>
            <a:endParaRPr lang="fa-IR" sz="3000" dirty="0">
              <a:solidFill>
                <a:srgbClr val="000000"/>
              </a:solidFill>
              <a:highlight>
                <a:srgbClr val="C0C0C0"/>
              </a:highlight>
              <a:latin typeface="League Spartan"/>
              <a:ea typeface="League Spartan"/>
              <a:cs typeface="B Nazanin" panose="00000400000000000000" pitchFamily="2" charset="-78"/>
              <a:sym typeface="League Spartan"/>
              <a:rtl/>
            </a:endParaRPr>
          </a:p>
          <a:p>
            <a:pPr algn="r" rtl="1">
              <a:lnSpc>
                <a:spcPts val="4200"/>
              </a:lnSpc>
            </a:pPr>
            <a:r>
              <a:rPr lang="fa-IR" sz="3000" dirty="0">
                <a:solidFill>
                  <a:srgbClr val="000000"/>
                </a:solidFill>
                <a:highlight>
                  <a:srgbClr val="C0C0C0"/>
                </a:highlight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  <a:t>3- </a:t>
            </a:r>
            <a:r>
              <a:rPr lang="ar-EG" sz="3000" dirty="0">
                <a:solidFill>
                  <a:srgbClr val="000000"/>
                </a:solidFill>
                <a:highlight>
                  <a:srgbClr val="C0C0C0"/>
                </a:highlight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  <a:t>تعداد کاربر قابل پشتیبانی، پلتفرم، زبان برنامه نویسی، ..... </a:t>
            </a:r>
            <a:endParaRPr lang="fa-IR" sz="3000" dirty="0">
              <a:solidFill>
                <a:srgbClr val="000000"/>
              </a:solidFill>
              <a:highlight>
                <a:srgbClr val="C0C0C0"/>
              </a:highlight>
              <a:latin typeface="League Spartan"/>
              <a:ea typeface="League Spartan"/>
              <a:cs typeface="B Nazanin" panose="00000400000000000000" pitchFamily="2" charset="-78"/>
              <a:sym typeface="League Spartan"/>
              <a:rtl/>
            </a:endParaRPr>
          </a:p>
          <a:p>
            <a:pPr algn="r" rtl="1">
              <a:lnSpc>
                <a:spcPts val="4200"/>
              </a:lnSpc>
            </a:pPr>
            <a:r>
              <a:rPr lang="fa-IR" sz="3000" dirty="0">
                <a:solidFill>
                  <a:srgbClr val="000000"/>
                </a:solidFill>
                <a:highlight>
                  <a:srgbClr val="C0C0C0"/>
                </a:highlight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  <a:t>4- </a:t>
            </a:r>
            <a:r>
              <a:rPr lang="ar-EG" sz="3000" dirty="0">
                <a:solidFill>
                  <a:srgbClr val="000000"/>
                </a:solidFill>
                <a:highlight>
                  <a:srgbClr val="C0C0C0"/>
                </a:highlight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  <a:t>جنبه</a:t>
            </a:r>
            <a:r>
              <a:rPr lang="fa-IR" sz="3000" dirty="0">
                <a:solidFill>
                  <a:srgbClr val="000000"/>
                </a:solidFill>
                <a:highlight>
                  <a:srgbClr val="C0C0C0"/>
                </a:highlight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  <a:t>‌</a:t>
            </a:r>
            <a:r>
              <a:rPr lang="ar-EG" sz="3000" dirty="0">
                <a:solidFill>
                  <a:srgbClr val="000000"/>
                </a:solidFill>
                <a:highlight>
                  <a:srgbClr val="C0C0C0"/>
                </a:highlight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  <a:t>های هنری، نوع طراحی، نوع بافت، .....</a:t>
            </a:r>
            <a:br>
              <a:rPr lang="fa-IR" sz="3000" dirty="0">
                <a:solidFill>
                  <a:srgbClr val="000000"/>
                </a:solidFill>
                <a:highlight>
                  <a:srgbClr val="C0C0C0"/>
                </a:highlight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</a:br>
            <a:r>
              <a:rPr lang="fa-IR" sz="3000" dirty="0">
                <a:solidFill>
                  <a:srgbClr val="000000"/>
                </a:solidFill>
                <a:highlight>
                  <a:srgbClr val="C0C0C0"/>
                </a:highlight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  <a:t>بعد از تکمیل این راهنما را حذف کنید.</a:t>
            </a:r>
            <a:endParaRPr lang="ar-EG" sz="3000" dirty="0">
              <a:solidFill>
                <a:srgbClr val="000000"/>
              </a:solidFill>
              <a:highlight>
                <a:srgbClr val="C0C0C0"/>
              </a:highlight>
              <a:latin typeface="League Spartan"/>
              <a:ea typeface="League Spartan"/>
              <a:cs typeface="B Nazanin" panose="00000400000000000000" pitchFamily="2" charset="-78"/>
              <a:sym typeface="League Spartan"/>
              <a:rtl/>
            </a:endParaRPr>
          </a:p>
          <a:p>
            <a:pPr algn="r" rtl="1">
              <a:lnSpc>
                <a:spcPts val="4200"/>
              </a:lnSpc>
            </a:pPr>
            <a:endParaRPr lang="ar-EG" sz="3000" dirty="0">
              <a:solidFill>
                <a:srgbClr val="000000"/>
              </a:solidFill>
              <a:highlight>
                <a:srgbClr val="C0C0C0"/>
              </a:highlight>
              <a:latin typeface="League Spartan"/>
              <a:ea typeface="League Spartan"/>
              <a:cs typeface="B Nazanin" panose="00000400000000000000" pitchFamily="2" charset="-78"/>
              <a:sym typeface="League Spartan"/>
              <a:rtl/>
            </a:endParaRPr>
          </a:p>
        </p:txBody>
      </p:sp>
    </p:spTree>
    <p:extLst>
      <p:ext uri="{BB962C8B-B14F-4D97-AF65-F5344CB8AC3E}">
        <p14:creationId xmlns:p14="http://schemas.microsoft.com/office/powerpoint/2010/main" val="3680422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83890" y="2857500"/>
            <a:ext cx="12036334" cy="415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/>
            <a:r>
              <a:rPr lang="ar-EG" sz="3000" dirty="0">
                <a:solidFill>
                  <a:srgbClr val="000000"/>
                </a:solidFill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  <a:t>در این اسلاید، توضیح دهید که ایده شما چه پیچیدگی فناورانه‌ای دارد؟ </a:t>
            </a:r>
          </a:p>
          <a:p>
            <a:pPr algn="r" rtl="1"/>
            <a:endParaRPr lang="ar-EG" sz="3000" dirty="0">
              <a:solidFill>
                <a:srgbClr val="000000"/>
              </a:solidFill>
              <a:latin typeface="League Spartan"/>
              <a:ea typeface="League Spartan"/>
              <a:cs typeface="B Nazanin" panose="00000400000000000000" pitchFamily="2" charset="-78"/>
              <a:sym typeface="League Spartan"/>
              <a:rtl/>
            </a:endParaRPr>
          </a:p>
          <a:p>
            <a:pPr algn="r" rtl="1"/>
            <a:r>
              <a:rPr lang="ar-EG" sz="3000" dirty="0">
                <a:solidFill>
                  <a:srgbClr val="000000"/>
                </a:solidFill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  <a:t>درصورتی که ایده شما خدمات یا ایده خلاق و هنری است</a:t>
            </a:r>
            <a:r>
              <a:rPr lang="fa-IR" sz="3000" dirty="0">
                <a:solidFill>
                  <a:srgbClr val="000000"/>
                </a:solidFill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  <a:t>،</a:t>
            </a:r>
            <a:r>
              <a:rPr lang="ar-EG" sz="3000" dirty="0">
                <a:solidFill>
                  <a:srgbClr val="000000"/>
                </a:solidFill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  <a:t> جنبه‌های نوآورانه و خلاقانه آن را توضیح دهید.</a:t>
            </a:r>
            <a:endParaRPr lang="fa-IR" sz="3000" dirty="0">
              <a:solidFill>
                <a:srgbClr val="000000"/>
              </a:solidFill>
              <a:latin typeface="League Spartan"/>
              <a:ea typeface="League Spartan"/>
              <a:cs typeface="B Nazanin" panose="00000400000000000000" pitchFamily="2" charset="-78"/>
              <a:sym typeface="League Spartan"/>
              <a:rtl/>
            </a:endParaRPr>
          </a:p>
          <a:p>
            <a:pPr algn="r" rtl="1"/>
            <a:r>
              <a:rPr lang="fa-IR" sz="3000" dirty="0">
                <a:solidFill>
                  <a:srgbClr val="000000"/>
                </a:solidFill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  <a:t>ایده و طرح شما چه تمایزی با موارد مشابه دارد؟</a:t>
            </a:r>
            <a:endParaRPr lang="ar-EG" sz="3000" dirty="0">
              <a:solidFill>
                <a:srgbClr val="000000"/>
              </a:solidFill>
              <a:latin typeface="League Spartan"/>
              <a:ea typeface="League Spartan"/>
              <a:cs typeface="B Nazanin" panose="00000400000000000000" pitchFamily="2" charset="-78"/>
              <a:sym typeface="League Spartan"/>
              <a:rtl/>
            </a:endParaRPr>
          </a:p>
          <a:p>
            <a:pPr algn="r" rtl="1"/>
            <a:endParaRPr lang="ar-EG" sz="3000" dirty="0">
              <a:solidFill>
                <a:srgbClr val="000000"/>
              </a:solidFill>
              <a:latin typeface="League Spartan"/>
              <a:ea typeface="League Spartan"/>
              <a:cs typeface="B Nazanin" panose="00000400000000000000" pitchFamily="2" charset="-78"/>
              <a:sym typeface="League Spartan"/>
              <a:rtl/>
            </a:endParaRPr>
          </a:p>
          <a:p>
            <a:pPr algn="r" rtl="1"/>
            <a:endParaRPr lang="ar-EG" sz="3000" dirty="0">
              <a:solidFill>
                <a:srgbClr val="000000"/>
              </a:solidFill>
              <a:latin typeface="League Spartan"/>
              <a:ea typeface="League Spartan"/>
              <a:cs typeface="B Nazanin" panose="00000400000000000000" pitchFamily="2" charset="-78"/>
              <a:sym typeface="League Spartan"/>
              <a:rtl/>
            </a:endParaRPr>
          </a:p>
          <a:p>
            <a:pPr algn="r" rtl="1"/>
            <a:endParaRPr lang="ar-EG" sz="3000" dirty="0">
              <a:solidFill>
                <a:srgbClr val="000000"/>
              </a:solidFill>
              <a:latin typeface="League Spartan"/>
              <a:ea typeface="League Spartan"/>
              <a:cs typeface="B Nazanin" panose="00000400000000000000" pitchFamily="2" charset="-78"/>
              <a:sym typeface="League Spartan"/>
              <a:rtl/>
            </a:endParaRPr>
          </a:p>
          <a:p>
            <a:pPr algn="r" rtl="1"/>
            <a:endParaRPr lang="ar-EG" sz="3000" dirty="0">
              <a:solidFill>
                <a:srgbClr val="000000"/>
              </a:solidFill>
              <a:latin typeface="League Spartan"/>
              <a:ea typeface="League Spartan"/>
              <a:cs typeface="B Nazanin" panose="00000400000000000000" pitchFamily="2" charset="-78"/>
              <a:sym typeface="League Spartan"/>
              <a:rtl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-2587390" y="6106978"/>
            <a:ext cx="6028324" cy="6028324"/>
          </a:xfrm>
          <a:custGeom>
            <a:avLst/>
            <a:gdLst/>
            <a:ahLst/>
            <a:cxnLst/>
            <a:rect l="l" t="t" r="r" b="b"/>
            <a:pathLst>
              <a:path w="6028324" h="6028324">
                <a:moveTo>
                  <a:pt x="0" y="0"/>
                </a:moveTo>
                <a:lnTo>
                  <a:pt x="6028324" y="0"/>
                </a:lnTo>
                <a:lnTo>
                  <a:pt x="6028324" y="6028324"/>
                </a:lnTo>
                <a:lnTo>
                  <a:pt x="0" y="60283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41650" y="331851"/>
            <a:ext cx="1374100" cy="1926662"/>
          </a:xfrm>
          <a:custGeom>
            <a:avLst/>
            <a:gdLst/>
            <a:ahLst/>
            <a:cxnLst/>
            <a:rect l="l" t="t" r="r" b="b"/>
            <a:pathLst>
              <a:path w="1374100" h="1926662">
                <a:moveTo>
                  <a:pt x="0" y="0"/>
                </a:moveTo>
                <a:lnTo>
                  <a:pt x="1374100" y="0"/>
                </a:lnTo>
                <a:lnTo>
                  <a:pt x="1374100" y="1926662"/>
                </a:lnTo>
                <a:lnTo>
                  <a:pt x="0" y="19266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326" r="-5326"/>
            </a:stretch>
          </a:blipFill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AB6FFA-8D61-AC6A-C219-DA7A5F4DD1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0600" y="0"/>
            <a:ext cx="7705725" cy="25336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42A5925-B141-1FD4-4553-809B41654A93}"/>
              </a:ext>
            </a:extLst>
          </p:cNvPr>
          <p:cNvSpPr txBox="1"/>
          <p:nvPr/>
        </p:nvSpPr>
        <p:spPr>
          <a:xfrm>
            <a:off x="9982200" y="274396"/>
            <a:ext cx="4356561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spcBef>
                <a:spcPct val="0"/>
              </a:spcBef>
            </a:pPr>
            <a:r>
              <a:rPr lang="fa-IR" sz="4800" dirty="0">
                <a:solidFill>
                  <a:srgbClr val="004AAD"/>
                </a:solidFill>
                <a:latin typeface="League Spartan"/>
                <a:ea typeface="League Spartan"/>
                <a:cs typeface="B Titr" panose="00000700000000000000" pitchFamily="2" charset="-78"/>
                <a:sym typeface="League Spartan"/>
                <a:rtl/>
              </a:rPr>
              <a:t>پیچیدگی‌های فنی و جنبه‌های نوآورانه</a:t>
            </a:r>
            <a:endParaRPr lang="ar-EG" sz="3435" b="1" dirty="0">
              <a:solidFill>
                <a:srgbClr val="004AAD"/>
              </a:solidFill>
              <a:latin typeface="League Spartan"/>
              <a:ea typeface="League Spartan"/>
              <a:cs typeface="B Nazanin" panose="00000400000000000000" pitchFamily="2" charset="-78"/>
              <a:sym typeface="League Spartan"/>
              <a:rtl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E24D077-232B-186C-A201-2AAC31235A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0224" y="6189077"/>
            <a:ext cx="4767776" cy="409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6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A7B143-EC10-6460-CD4D-8D88AC31A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0"/>
            <a:ext cx="7705725" cy="253365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064660" y="2832229"/>
            <a:ext cx="9872859" cy="7540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200"/>
              </a:lnSpc>
            </a:pPr>
            <a:r>
              <a:rPr lang="fa-IR" sz="3000" dirty="0">
                <a:solidFill>
                  <a:srgbClr val="000000"/>
                </a:solidFill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  <a:t>- فعالیت‌های انجام شده تاکنون توسط تیم خود را به‌صورت تیتروار توضیح دهید:</a:t>
            </a:r>
          </a:p>
          <a:p>
            <a:pPr marL="457200" indent="-457200" algn="r" rtl="1">
              <a:lnSpc>
                <a:spcPts val="4200"/>
              </a:lnSpc>
              <a:buFont typeface="Wingdings" panose="05000000000000000000" pitchFamily="2" charset="2"/>
              <a:buChar char="§"/>
            </a:pPr>
            <a:r>
              <a:rPr lang="fa-IR" sz="3000" dirty="0">
                <a:solidFill>
                  <a:srgbClr val="000000"/>
                </a:solidFill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  <a:t>........</a:t>
            </a:r>
          </a:p>
          <a:p>
            <a:pPr marL="457200" indent="-457200" algn="r" rtl="1">
              <a:lnSpc>
                <a:spcPts val="4200"/>
              </a:lnSpc>
              <a:buFont typeface="Wingdings" panose="05000000000000000000" pitchFamily="2" charset="2"/>
              <a:buChar char="§"/>
            </a:pPr>
            <a:r>
              <a:rPr lang="fa-IR" sz="3000" dirty="0">
                <a:solidFill>
                  <a:srgbClr val="000000"/>
                </a:solidFill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  <a:t>.......</a:t>
            </a:r>
          </a:p>
          <a:p>
            <a:pPr marL="457200" indent="-457200" algn="r" rtl="1">
              <a:lnSpc>
                <a:spcPts val="4200"/>
              </a:lnSpc>
              <a:buFont typeface="Wingdings" panose="05000000000000000000" pitchFamily="2" charset="2"/>
              <a:buChar char="§"/>
            </a:pPr>
            <a:r>
              <a:rPr lang="fa-IR" sz="3000" dirty="0">
                <a:solidFill>
                  <a:srgbClr val="000000"/>
                </a:solidFill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  <a:t>.....</a:t>
            </a:r>
          </a:p>
          <a:p>
            <a:pPr marL="457200" indent="-457200" algn="r" rtl="1">
              <a:lnSpc>
                <a:spcPts val="4200"/>
              </a:lnSpc>
              <a:buFont typeface="Wingdings" panose="05000000000000000000" pitchFamily="2" charset="2"/>
              <a:buChar char="§"/>
            </a:pPr>
            <a:r>
              <a:rPr lang="fa-IR" sz="3000" dirty="0">
                <a:solidFill>
                  <a:srgbClr val="000000"/>
                </a:solidFill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  <a:t>...</a:t>
            </a:r>
          </a:p>
          <a:p>
            <a:pPr algn="r" rtl="1">
              <a:lnSpc>
                <a:spcPts val="4200"/>
              </a:lnSpc>
            </a:pPr>
            <a:endParaRPr lang="ar-EG" sz="3000" dirty="0">
              <a:solidFill>
                <a:srgbClr val="000000"/>
              </a:solidFill>
              <a:latin typeface="League Spartan"/>
              <a:ea typeface="League Spartan"/>
              <a:cs typeface="B Nazanin" panose="00000400000000000000" pitchFamily="2" charset="-78"/>
              <a:sym typeface="League Spartan"/>
              <a:rtl/>
            </a:endParaRPr>
          </a:p>
          <a:p>
            <a:pPr marL="457200" indent="-457200" algn="r" rtl="1">
              <a:lnSpc>
                <a:spcPts val="4200"/>
              </a:lnSpc>
              <a:buFontTx/>
              <a:buChar char="-"/>
            </a:pPr>
            <a:r>
              <a:rPr lang="fa-IR" sz="3000" dirty="0">
                <a:solidFill>
                  <a:srgbClr val="000000"/>
                </a:solidFill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  <a:t>وضعیت پیشرفت ایده در چه مرحله‌ای است:</a:t>
            </a:r>
          </a:p>
          <a:p>
            <a:pPr algn="r" rtl="1">
              <a:lnSpc>
                <a:spcPts val="4200"/>
              </a:lnSpc>
            </a:pPr>
            <a:r>
              <a:rPr lang="fa-IR" sz="3000" dirty="0">
                <a:solidFill>
                  <a:srgbClr val="000000"/>
                </a:solidFill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  <a:t>1- تحقیقات</a:t>
            </a:r>
          </a:p>
          <a:p>
            <a:pPr algn="r" rtl="1">
              <a:lnSpc>
                <a:spcPts val="4200"/>
              </a:lnSpc>
            </a:pPr>
            <a:r>
              <a:rPr lang="fa-IR" sz="3000" dirty="0">
                <a:solidFill>
                  <a:srgbClr val="000000"/>
                </a:solidFill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  <a:t>2- تولید نمونه اولیه</a:t>
            </a:r>
          </a:p>
          <a:p>
            <a:pPr algn="r" rtl="1">
              <a:lnSpc>
                <a:spcPts val="4200"/>
              </a:lnSpc>
            </a:pPr>
            <a:r>
              <a:rPr lang="fa-IR" sz="3000" dirty="0">
                <a:solidFill>
                  <a:srgbClr val="000000"/>
                </a:solidFill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  <a:t>3- تولید محدود و فروش</a:t>
            </a:r>
            <a:endParaRPr lang="ar-EG" sz="3000" dirty="0">
              <a:solidFill>
                <a:srgbClr val="000000"/>
              </a:solidFill>
              <a:latin typeface="League Spartan"/>
              <a:ea typeface="League Spartan"/>
              <a:cs typeface="B Nazanin" panose="00000400000000000000" pitchFamily="2" charset="-78"/>
              <a:sym typeface="League Spartan"/>
              <a:rtl/>
            </a:endParaRPr>
          </a:p>
          <a:p>
            <a:pPr algn="r" rtl="1">
              <a:lnSpc>
                <a:spcPts val="4200"/>
              </a:lnSpc>
            </a:pPr>
            <a:endParaRPr lang="ar-EG" sz="3000" dirty="0">
              <a:solidFill>
                <a:srgbClr val="000000"/>
              </a:solidFill>
              <a:latin typeface="League Spartan"/>
              <a:ea typeface="League Spartan"/>
              <a:cs typeface="B Nazanin" panose="00000400000000000000" pitchFamily="2" charset="-78"/>
              <a:sym typeface="League Spartan"/>
              <a:rtl/>
            </a:endParaRPr>
          </a:p>
          <a:p>
            <a:pPr algn="r" rtl="1">
              <a:lnSpc>
                <a:spcPts val="4200"/>
              </a:lnSpc>
            </a:pPr>
            <a:endParaRPr lang="ar-EG" sz="3000" dirty="0">
              <a:solidFill>
                <a:srgbClr val="000000"/>
              </a:solidFill>
              <a:latin typeface="League Spartan"/>
              <a:ea typeface="League Spartan"/>
              <a:cs typeface="B Nazanin" panose="00000400000000000000" pitchFamily="2" charset="-78"/>
              <a:sym typeface="League Spartan"/>
              <a:rtl/>
            </a:endParaRPr>
          </a:p>
          <a:p>
            <a:pPr algn="r" rtl="1">
              <a:lnSpc>
                <a:spcPts val="4200"/>
              </a:lnSpc>
            </a:pPr>
            <a:endParaRPr lang="ar-EG" sz="3000" dirty="0">
              <a:solidFill>
                <a:srgbClr val="000000"/>
              </a:solidFill>
              <a:latin typeface="League Spartan"/>
              <a:ea typeface="League Spartan"/>
              <a:cs typeface="B Nazanin" panose="00000400000000000000" pitchFamily="2" charset="-78"/>
              <a:sym typeface="League Spartan"/>
              <a:rtl/>
            </a:endParaRPr>
          </a:p>
          <a:p>
            <a:pPr algn="r" rtl="1">
              <a:lnSpc>
                <a:spcPts val="4200"/>
              </a:lnSpc>
            </a:pPr>
            <a:endParaRPr lang="ar-EG" sz="3000" dirty="0">
              <a:solidFill>
                <a:srgbClr val="000000"/>
              </a:solidFill>
              <a:latin typeface="League Spartan"/>
              <a:ea typeface="League Spartan"/>
              <a:cs typeface="B Nazanin" panose="00000400000000000000" pitchFamily="2" charset="-78"/>
              <a:sym typeface="League Spartan"/>
              <a:rtl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1593627" y="1955328"/>
            <a:ext cx="6694373" cy="8033093"/>
            <a:chOff x="0" y="0"/>
            <a:chExt cx="11062970" cy="1327531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062970" cy="13275311"/>
            </a:xfrm>
            <a:custGeom>
              <a:avLst/>
              <a:gdLst/>
              <a:ahLst/>
              <a:cxnLst/>
              <a:rect l="l" t="t" r="r" b="b"/>
              <a:pathLst>
                <a:path w="11062970" h="13275311">
                  <a:moveTo>
                    <a:pt x="6649720" y="0"/>
                  </a:moveTo>
                  <a:lnTo>
                    <a:pt x="11062970" y="0"/>
                  </a:lnTo>
                  <a:lnTo>
                    <a:pt x="11062970" y="13275311"/>
                  </a:lnTo>
                  <a:lnTo>
                    <a:pt x="0" y="13275311"/>
                  </a:lnTo>
                  <a:lnTo>
                    <a:pt x="0" y="6649720"/>
                  </a:lnTo>
                  <a:cubicBezTo>
                    <a:pt x="0" y="2976880"/>
                    <a:pt x="2976880" y="0"/>
                    <a:pt x="6649720" y="0"/>
                  </a:cubicBezTo>
                  <a:close/>
                </a:path>
              </a:pathLst>
            </a:custGeom>
            <a:blipFill>
              <a:blip r:embed="rId3"/>
              <a:stretch>
                <a:fillRect l="-40162" r="-40162"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-2587390" y="6106978"/>
            <a:ext cx="6028324" cy="6028324"/>
          </a:xfrm>
          <a:custGeom>
            <a:avLst/>
            <a:gdLst/>
            <a:ahLst/>
            <a:cxnLst/>
            <a:rect l="l" t="t" r="r" b="b"/>
            <a:pathLst>
              <a:path w="6028324" h="6028324">
                <a:moveTo>
                  <a:pt x="0" y="0"/>
                </a:moveTo>
                <a:lnTo>
                  <a:pt x="6028324" y="0"/>
                </a:lnTo>
                <a:lnTo>
                  <a:pt x="6028324" y="6028324"/>
                </a:lnTo>
                <a:lnTo>
                  <a:pt x="0" y="60283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134600" y="298579"/>
            <a:ext cx="3975561" cy="1936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spcBef>
                <a:spcPct val="0"/>
              </a:spcBef>
            </a:pPr>
            <a:r>
              <a:rPr lang="fa-IR" sz="4800" dirty="0">
                <a:solidFill>
                  <a:srgbClr val="004AAD"/>
                </a:solidFill>
                <a:latin typeface="League Spartan"/>
                <a:ea typeface="League Spartan"/>
                <a:cs typeface="B Titr" panose="00000700000000000000" pitchFamily="2" charset="-78"/>
                <a:sym typeface="League Spartan"/>
                <a:rtl/>
              </a:rPr>
              <a:t>فعالیت‌های انجام گرفته و بلوغ ایده</a:t>
            </a:r>
            <a:endParaRPr lang="ar-EG" sz="4800" b="1" dirty="0">
              <a:solidFill>
                <a:srgbClr val="004AAD"/>
              </a:solidFill>
              <a:latin typeface="League Spartan"/>
              <a:ea typeface="League Spartan"/>
              <a:cs typeface="B Titr" panose="00000700000000000000" pitchFamily="2" charset="-78"/>
              <a:sym typeface="League Spartan"/>
              <a:rtl/>
            </a:endParaRPr>
          </a:p>
          <a:p>
            <a:pPr algn="ctr">
              <a:lnSpc>
                <a:spcPts val="3435"/>
              </a:lnSpc>
              <a:spcBef>
                <a:spcPct val="0"/>
              </a:spcBef>
            </a:pPr>
            <a:endParaRPr lang="ar-EG" sz="3435" b="1" dirty="0">
              <a:solidFill>
                <a:srgbClr val="004AAD"/>
              </a:solidFill>
              <a:latin typeface="League Spartan"/>
              <a:ea typeface="League Spartan"/>
              <a:cs typeface="B Nazanin" panose="00000400000000000000" pitchFamily="2" charset="-78"/>
              <a:sym typeface="League Spartan"/>
              <a:rtl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341650" y="331851"/>
            <a:ext cx="1374100" cy="1926662"/>
          </a:xfrm>
          <a:custGeom>
            <a:avLst/>
            <a:gdLst/>
            <a:ahLst/>
            <a:cxnLst/>
            <a:rect l="l" t="t" r="r" b="b"/>
            <a:pathLst>
              <a:path w="1374100" h="1926662">
                <a:moveTo>
                  <a:pt x="0" y="0"/>
                </a:moveTo>
                <a:lnTo>
                  <a:pt x="1374100" y="0"/>
                </a:lnTo>
                <a:lnTo>
                  <a:pt x="1374100" y="1926662"/>
                </a:lnTo>
                <a:lnTo>
                  <a:pt x="0" y="19266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5326" r="-5326"/>
            </a:stretch>
          </a:blipFill>
        </p:spPr>
      </p:sp>
    </p:spTree>
    <p:extLst>
      <p:ext uri="{BB962C8B-B14F-4D97-AF65-F5344CB8AC3E}">
        <p14:creationId xmlns:p14="http://schemas.microsoft.com/office/powerpoint/2010/main" val="1166616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4469451" y="6004965"/>
            <a:ext cx="3086100" cy="168771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55FB834-C209-AEED-5497-134D89F44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428767">
            <a:off x="-1745863" y="4012386"/>
            <a:ext cx="7600950" cy="2600325"/>
          </a:xfrm>
          <a:prstGeom prst="rect">
            <a:avLst/>
          </a:prstGeom>
          <a:ln>
            <a:noFill/>
          </a:ln>
        </p:spPr>
      </p:pic>
      <p:sp>
        <p:nvSpPr>
          <p:cNvPr id="18" name="TextBox 18"/>
          <p:cNvSpPr txBox="1"/>
          <p:nvPr/>
        </p:nvSpPr>
        <p:spPr>
          <a:xfrm>
            <a:off x="6934200" y="2785686"/>
            <a:ext cx="9950756" cy="1596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200"/>
              </a:lnSpc>
            </a:pPr>
            <a:r>
              <a:rPr lang="ar-EG" sz="3000" dirty="0">
                <a:solidFill>
                  <a:srgbClr val="000000"/>
                </a:solidFill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  <a:t>با انتخاب این ایده، در خلال اجرا یا پس از ساخت محصول یا ارایه خدمت چه فرصت‌ها یا محصولات/ خدمات جدیدی قابل دستیابی خواهد بود</a:t>
            </a:r>
            <a:r>
              <a:rPr lang="fa-IR" sz="3000" dirty="0">
                <a:solidFill>
                  <a:srgbClr val="000000"/>
                </a:solidFill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  <a:t>.</a:t>
            </a:r>
            <a:endParaRPr lang="en-US" sz="3000" dirty="0">
              <a:solidFill>
                <a:srgbClr val="000000"/>
              </a:solidFill>
              <a:latin typeface="League Spartan"/>
              <a:ea typeface="League Spartan"/>
              <a:cs typeface="B Nazanin" panose="00000400000000000000" pitchFamily="2" charset="-78"/>
              <a:sym typeface="League Spartan"/>
            </a:endParaRPr>
          </a:p>
          <a:p>
            <a:pPr algn="r" rtl="1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League Spartan"/>
              <a:ea typeface="League Spartan"/>
              <a:cs typeface="B Nazanin" panose="00000400000000000000" pitchFamily="2" charset="-78"/>
              <a:sym typeface="League Spartan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341650" y="331851"/>
            <a:ext cx="1374100" cy="1926662"/>
          </a:xfrm>
          <a:custGeom>
            <a:avLst/>
            <a:gdLst/>
            <a:ahLst/>
            <a:cxnLst/>
            <a:rect l="l" t="t" r="r" b="b"/>
            <a:pathLst>
              <a:path w="1374100" h="1926662">
                <a:moveTo>
                  <a:pt x="0" y="0"/>
                </a:moveTo>
                <a:lnTo>
                  <a:pt x="1374100" y="0"/>
                </a:lnTo>
                <a:lnTo>
                  <a:pt x="1374100" y="1926662"/>
                </a:lnTo>
                <a:lnTo>
                  <a:pt x="0" y="19266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326" r="-5326"/>
            </a:stretch>
          </a:blipFill>
        </p:spPr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5495B96-2190-BC78-2B4D-E38A5D4D47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029700"/>
            <a:ext cx="2054612" cy="12573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406CA43-E761-20DA-5F07-509FC3EF41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9200" y="0"/>
            <a:ext cx="7705725" cy="25336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D3354E-9EFD-4787-0789-820424661C75}"/>
              </a:ext>
            </a:extLst>
          </p:cNvPr>
          <p:cNvSpPr txBox="1"/>
          <p:nvPr/>
        </p:nvSpPr>
        <p:spPr>
          <a:xfrm>
            <a:off x="7315200" y="347828"/>
            <a:ext cx="1036662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EG" sz="4000" dirty="0">
                <a:solidFill>
                  <a:srgbClr val="004AAD"/>
                </a:solidFill>
                <a:latin typeface="League Spartan"/>
                <a:ea typeface="League Spartan"/>
                <a:cs typeface="B Titr" panose="00000700000000000000" pitchFamily="2" charset="-78"/>
                <a:sym typeface="League Spartan"/>
                <a:rtl/>
              </a:rPr>
              <a:t>چشم انداز و</a:t>
            </a:r>
            <a:endParaRPr lang="fa-IR" sz="4000" dirty="0">
              <a:solidFill>
                <a:srgbClr val="004AAD"/>
              </a:solidFill>
              <a:latin typeface="League Spartan"/>
              <a:ea typeface="League Spartan"/>
              <a:cs typeface="B Titr" panose="00000700000000000000" pitchFamily="2" charset="-78"/>
              <a:sym typeface="League Spartan"/>
              <a:rtl/>
            </a:endParaRPr>
          </a:p>
          <a:p>
            <a:pPr algn="ctr" rtl="1"/>
            <a:r>
              <a:rPr lang="ar-EG" sz="4000" dirty="0">
                <a:solidFill>
                  <a:srgbClr val="004AAD"/>
                </a:solidFill>
                <a:latin typeface="League Spartan"/>
                <a:ea typeface="League Spartan"/>
                <a:cs typeface="B Titr" panose="00000700000000000000" pitchFamily="2" charset="-78"/>
                <a:sym typeface="League Spartan"/>
                <a:rtl/>
              </a:rPr>
              <a:t> فرصت</a:t>
            </a:r>
            <a:r>
              <a:rPr lang="fa-IR" sz="4000" dirty="0">
                <a:solidFill>
                  <a:srgbClr val="004AAD"/>
                </a:solidFill>
                <a:latin typeface="League Spartan"/>
                <a:ea typeface="League Spartan"/>
                <a:cs typeface="B Titr" panose="00000700000000000000" pitchFamily="2" charset="-78"/>
                <a:sym typeface="League Spartan"/>
                <a:rtl/>
              </a:rPr>
              <a:t>‌</a:t>
            </a:r>
            <a:r>
              <a:rPr lang="ar-EG" sz="4000" dirty="0">
                <a:solidFill>
                  <a:srgbClr val="004AAD"/>
                </a:solidFill>
                <a:latin typeface="League Spartan"/>
                <a:ea typeface="League Spartan"/>
                <a:cs typeface="B Titr" panose="00000700000000000000" pitchFamily="2" charset="-78"/>
                <a:sym typeface="League Spartan"/>
                <a:rtl/>
              </a:rPr>
              <a:t>هاي </a:t>
            </a:r>
            <a:r>
              <a:rPr lang="fa-IR" sz="4000" dirty="0">
                <a:solidFill>
                  <a:srgbClr val="004AAD"/>
                </a:solidFill>
                <a:latin typeface="League Spartan"/>
                <a:ea typeface="League Spartan"/>
                <a:cs typeface="B Titr" panose="00000700000000000000" pitchFamily="2" charset="-78"/>
                <a:sym typeface="League Spartan"/>
                <a:rtl/>
              </a:rPr>
              <a:t>توسعه‌ای</a:t>
            </a:r>
            <a:r>
              <a:rPr lang="ar-EG" sz="4000" dirty="0">
                <a:solidFill>
                  <a:srgbClr val="004AAD"/>
                </a:solidFill>
                <a:latin typeface="League Spartan"/>
                <a:ea typeface="League Spartan"/>
                <a:cs typeface="B Titr" panose="00000700000000000000" pitchFamily="2" charset="-78"/>
                <a:sym typeface="League Spartan"/>
                <a:rtl/>
              </a:rPr>
              <a:t>:</a:t>
            </a:r>
          </a:p>
          <a:p>
            <a:pPr algn="ctr" rtl="1"/>
            <a:endParaRPr lang="ar-EG" sz="4000" dirty="0">
              <a:solidFill>
                <a:srgbClr val="004AAD"/>
              </a:solidFill>
              <a:latin typeface="League Spartan"/>
              <a:ea typeface="League Spartan"/>
              <a:cs typeface="League Spartan"/>
              <a:sym typeface="League Spartan"/>
              <a:rtl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9F09BD-8241-042A-F291-D2E2DED5B7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552" y="6033272"/>
            <a:ext cx="7039745" cy="4253728"/>
          </a:xfrm>
          <a:prstGeom prst="rect">
            <a:avLst/>
          </a:prstGeom>
        </p:spPr>
      </p:pic>
      <p:sp>
        <p:nvSpPr>
          <p:cNvPr id="17" name="Freeform 17"/>
          <p:cNvSpPr/>
          <p:nvPr/>
        </p:nvSpPr>
        <p:spPr>
          <a:xfrm>
            <a:off x="292095" y="6657382"/>
            <a:ext cx="2847309" cy="3093641"/>
          </a:xfrm>
          <a:custGeom>
            <a:avLst/>
            <a:gdLst/>
            <a:ahLst/>
            <a:cxnLst/>
            <a:rect l="l" t="t" r="r" b="b"/>
            <a:pathLst>
              <a:path w="2847309" h="3093641">
                <a:moveTo>
                  <a:pt x="0" y="0"/>
                </a:moveTo>
                <a:lnTo>
                  <a:pt x="2847309" y="0"/>
                </a:lnTo>
                <a:lnTo>
                  <a:pt x="2847309" y="3093641"/>
                </a:lnTo>
                <a:lnTo>
                  <a:pt x="0" y="30936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844888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A2542C-A232-C351-A38B-633C6977C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8282" y="-8982"/>
            <a:ext cx="6867525" cy="2258049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-2587390" y="6106978"/>
            <a:ext cx="6028324" cy="6028324"/>
          </a:xfrm>
          <a:custGeom>
            <a:avLst/>
            <a:gdLst/>
            <a:ahLst/>
            <a:cxnLst/>
            <a:rect l="l" t="t" r="r" b="b"/>
            <a:pathLst>
              <a:path w="6028324" h="6028324">
                <a:moveTo>
                  <a:pt x="0" y="0"/>
                </a:moveTo>
                <a:lnTo>
                  <a:pt x="6028324" y="0"/>
                </a:lnTo>
                <a:lnTo>
                  <a:pt x="6028324" y="6028324"/>
                </a:lnTo>
                <a:lnTo>
                  <a:pt x="0" y="60283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9105899" y="6760737"/>
            <a:ext cx="2857499" cy="2098157"/>
            <a:chOff x="-8702" y="-47625"/>
            <a:chExt cx="652641" cy="55260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43939" cy="504976"/>
            </a:xfrm>
            <a:custGeom>
              <a:avLst/>
              <a:gdLst/>
              <a:ahLst/>
              <a:cxnLst/>
              <a:rect l="l" t="t" r="r" b="b"/>
              <a:pathLst>
                <a:path w="643939" h="504976">
                  <a:moveTo>
                    <a:pt x="161491" y="0"/>
                  </a:moveTo>
                  <a:lnTo>
                    <a:pt x="482448" y="0"/>
                  </a:lnTo>
                  <a:cubicBezTo>
                    <a:pt x="525278" y="0"/>
                    <a:pt x="566354" y="17014"/>
                    <a:pt x="596639" y="47300"/>
                  </a:cubicBezTo>
                  <a:cubicBezTo>
                    <a:pt x="626925" y="77585"/>
                    <a:pt x="643939" y="118661"/>
                    <a:pt x="643939" y="161491"/>
                  </a:cubicBezTo>
                  <a:lnTo>
                    <a:pt x="643939" y="343485"/>
                  </a:lnTo>
                  <a:cubicBezTo>
                    <a:pt x="643939" y="386315"/>
                    <a:pt x="626925" y="427391"/>
                    <a:pt x="596639" y="457676"/>
                  </a:cubicBezTo>
                  <a:cubicBezTo>
                    <a:pt x="566354" y="487962"/>
                    <a:pt x="525278" y="504976"/>
                    <a:pt x="482448" y="504976"/>
                  </a:cubicBezTo>
                  <a:lnTo>
                    <a:pt x="161491" y="504976"/>
                  </a:lnTo>
                  <a:cubicBezTo>
                    <a:pt x="118661" y="504976"/>
                    <a:pt x="77585" y="487962"/>
                    <a:pt x="47300" y="457676"/>
                  </a:cubicBezTo>
                  <a:cubicBezTo>
                    <a:pt x="17014" y="427391"/>
                    <a:pt x="0" y="386315"/>
                    <a:pt x="0" y="343485"/>
                  </a:cubicBezTo>
                  <a:lnTo>
                    <a:pt x="0" y="161491"/>
                  </a:lnTo>
                  <a:cubicBezTo>
                    <a:pt x="0" y="118661"/>
                    <a:pt x="17014" y="77585"/>
                    <a:pt x="47300" y="47300"/>
                  </a:cubicBezTo>
                  <a:cubicBezTo>
                    <a:pt x="77585" y="17014"/>
                    <a:pt x="118661" y="0"/>
                    <a:pt x="161491" y="0"/>
                  </a:cubicBezTo>
                  <a:close/>
                </a:path>
              </a:pathLst>
            </a:custGeom>
            <a:solidFill>
              <a:srgbClr val="1D3461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-8702" y="-47625"/>
              <a:ext cx="643939" cy="5526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3219"/>
                </a:lnSpc>
              </a:pPr>
              <a:endParaRPr lang="en-US" sz="2299" b="1" dirty="0">
                <a:solidFill>
                  <a:srgbClr val="FFFFFF"/>
                </a:solidFill>
                <a:latin typeface="Canva Sans Bold"/>
                <a:ea typeface="Canva Sans Bold"/>
                <a:cs typeface="B Nazanin" panose="00000400000000000000" pitchFamily="2" charset="-78"/>
                <a:sym typeface="Canva Sans Bold"/>
                <a:rtl/>
              </a:endParaRPr>
            </a:p>
            <a:p>
              <a:pPr algn="ctr" rtl="1">
                <a:lnSpc>
                  <a:spcPts val="3219"/>
                </a:lnSpc>
              </a:pPr>
              <a:endParaRPr lang="en-US" sz="2299" b="1" dirty="0">
                <a:solidFill>
                  <a:srgbClr val="FFFFFF"/>
                </a:solidFill>
                <a:latin typeface="Canva Sans Bold"/>
                <a:ea typeface="Canva Sans Bold"/>
                <a:cs typeface="B Nazanin" panose="00000400000000000000" pitchFamily="2" charset="-78"/>
                <a:sym typeface="Canva Sans Bold"/>
                <a:rtl/>
              </a:endParaRPr>
            </a:p>
            <a:p>
              <a:pPr algn="ctr" rtl="1">
                <a:lnSpc>
                  <a:spcPts val="3219"/>
                </a:lnSpc>
              </a:pPr>
              <a:r>
                <a:rPr lang="ar-EG" sz="3000" b="1" dirty="0">
                  <a:solidFill>
                    <a:srgbClr val="FFFFFF"/>
                  </a:solidFill>
                  <a:latin typeface="Canva Sans Bold"/>
                  <a:ea typeface="Canva Sans Bold"/>
                  <a:cs typeface="B Nazanin" panose="00000400000000000000" pitchFamily="2" charset="-78"/>
                  <a:sym typeface="Canva Sans Bold"/>
                  <a:rtl/>
                </a:rPr>
                <a:t>بررسی بازار هدف (گوشه)</a:t>
              </a:r>
            </a:p>
            <a:p>
              <a:pPr algn="ctr">
                <a:lnSpc>
                  <a:spcPts val="3219"/>
                </a:lnSpc>
              </a:pPr>
              <a:endParaRPr lang="ar-EG" sz="2299" b="1" dirty="0">
                <a:solidFill>
                  <a:srgbClr val="FFFFFF"/>
                </a:solidFill>
                <a:latin typeface="Canva Sans Bold"/>
                <a:ea typeface="Canva Sans Bold"/>
                <a:cs typeface="B Nazanin" panose="00000400000000000000" pitchFamily="2" charset="-78"/>
                <a:sym typeface="Canva Sans Bold"/>
                <a:rtl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144000" y="2707140"/>
            <a:ext cx="2819400" cy="2061992"/>
            <a:chOff x="0" y="-38100"/>
            <a:chExt cx="643939" cy="54307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43939" cy="504976"/>
            </a:xfrm>
            <a:custGeom>
              <a:avLst/>
              <a:gdLst/>
              <a:ahLst/>
              <a:cxnLst/>
              <a:rect l="l" t="t" r="r" b="b"/>
              <a:pathLst>
                <a:path w="643939" h="504976">
                  <a:moveTo>
                    <a:pt x="161491" y="0"/>
                  </a:moveTo>
                  <a:lnTo>
                    <a:pt x="482448" y="0"/>
                  </a:lnTo>
                  <a:cubicBezTo>
                    <a:pt x="525278" y="0"/>
                    <a:pt x="566354" y="17014"/>
                    <a:pt x="596639" y="47300"/>
                  </a:cubicBezTo>
                  <a:cubicBezTo>
                    <a:pt x="626925" y="77585"/>
                    <a:pt x="643939" y="118661"/>
                    <a:pt x="643939" y="161491"/>
                  </a:cubicBezTo>
                  <a:lnTo>
                    <a:pt x="643939" y="343485"/>
                  </a:lnTo>
                  <a:cubicBezTo>
                    <a:pt x="643939" y="386315"/>
                    <a:pt x="626925" y="427391"/>
                    <a:pt x="596639" y="457676"/>
                  </a:cubicBezTo>
                  <a:cubicBezTo>
                    <a:pt x="566354" y="487962"/>
                    <a:pt x="525278" y="504976"/>
                    <a:pt x="482448" y="504976"/>
                  </a:cubicBezTo>
                  <a:lnTo>
                    <a:pt x="161491" y="504976"/>
                  </a:lnTo>
                  <a:cubicBezTo>
                    <a:pt x="118661" y="504976"/>
                    <a:pt x="77585" y="487962"/>
                    <a:pt x="47300" y="457676"/>
                  </a:cubicBezTo>
                  <a:cubicBezTo>
                    <a:pt x="17014" y="427391"/>
                    <a:pt x="0" y="386315"/>
                    <a:pt x="0" y="343485"/>
                  </a:cubicBezTo>
                  <a:lnTo>
                    <a:pt x="0" y="161491"/>
                  </a:lnTo>
                  <a:cubicBezTo>
                    <a:pt x="0" y="118661"/>
                    <a:pt x="17014" y="77585"/>
                    <a:pt x="47300" y="47300"/>
                  </a:cubicBezTo>
                  <a:cubicBezTo>
                    <a:pt x="77585" y="17014"/>
                    <a:pt x="118661" y="0"/>
                    <a:pt x="161491" y="0"/>
                  </a:cubicBezTo>
                  <a:close/>
                </a:path>
              </a:pathLst>
            </a:custGeom>
            <a:solidFill>
              <a:srgbClr val="1D3461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626535" cy="5430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/>
              <a:r>
                <a:rPr lang="en-US" sz="3000" b="1" dirty="0">
                  <a:solidFill>
                    <a:srgbClr val="FFFFFF"/>
                  </a:solidFill>
                  <a:latin typeface="Canva Sans Bold"/>
                  <a:ea typeface="Canva Sans Bold"/>
                  <a:cs typeface="B Nazanin" panose="00000400000000000000" pitchFamily="2" charset="-78"/>
                  <a:sym typeface="Canva Sans Bold"/>
                  <a:rtl/>
                </a:rPr>
                <a:t> </a:t>
              </a:r>
            </a:p>
            <a:p>
              <a:pPr algn="ctr" rtl="1"/>
              <a:r>
                <a:rPr lang="ar-EG" sz="3000" b="1" dirty="0">
                  <a:solidFill>
                    <a:srgbClr val="FFFFFF"/>
                  </a:solidFill>
                  <a:latin typeface="Canva Sans Bold"/>
                  <a:ea typeface="Canva Sans Bold"/>
                  <a:cs typeface="B Nazanin" panose="00000400000000000000" pitchFamily="2" charset="-78"/>
                  <a:sym typeface="Canva Sans Bold"/>
                  <a:rtl/>
                </a:rPr>
                <a:t>بررسی ابعاد کل بازار</a:t>
              </a:r>
            </a:p>
            <a:p>
              <a:pPr algn="ctr">
                <a:lnSpc>
                  <a:spcPts val="2939"/>
                </a:lnSpc>
              </a:pPr>
              <a:endParaRPr lang="ar-EG" sz="2099" b="1" dirty="0">
                <a:solidFill>
                  <a:srgbClr val="FFFFFF"/>
                </a:solidFill>
                <a:latin typeface="Canva Sans Bold"/>
                <a:ea typeface="Canva Sans Bold"/>
                <a:cs typeface="B Nazanin" panose="00000400000000000000" pitchFamily="2" charset="-78"/>
                <a:sym typeface="Canva Sans Bold"/>
                <a:rtl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652719" y="2139218"/>
            <a:ext cx="7155563" cy="3509687"/>
            <a:chOff x="0" y="0"/>
            <a:chExt cx="1884593" cy="92436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884593" cy="924362"/>
            </a:xfrm>
            <a:custGeom>
              <a:avLst/>
              <a:gdLst/>
              <a:ahLst/>
              <a:cxnLst/>
              <a:rect l="l" t="t" r="r" b="b"/>
              <a:pathLst>
                <a:path w="1884593" h="924362">
                  <a:moveTo>
                    <a:pt x="55179" y="0"/>
                  </a:moveTo>
                  <a:lnTo>
                    <a:pt x="1829414" y="0"/>
                  </a:lnTo>
                  <a:cubicBezTo>
                    <a:pt x="1859888" y="0"/>
                    <a:pt x="1884593" y="24705"/>
                    <a:pt x="1884593" y="55179"/>
                  </a:cubicBezTo>
                  <a:lnTo>
                    <a:pt x="1884593" y="869183"/>
                  </a:lnTo>
                  <a:cubicBezTo>
                    <a:pt x="1884593" y="883817"/>
                    <a:pt x="1878779" y="897852"/>
                    <a:pt x="1868431" y="908200"/>
                  </a:cubicBezTo>
                  <a:cubicBezTo>
                    <a:pt x="1858083" y="918549"/>
                    <a:pt x="1844048" y="924362"/>
                    <a:pt x="1829414" y="924362"/>
                  </a:cubicBezTo>
                  <a:lnTo>
                    <a:pt x="55179" y="924362"/>
                  </a:lnTo>
                  <a:cubicBezTo>
                    <a:pt x="24705" y="924362"/>
                    <a:pt x="0" y="899657"/>
                    <a:pt x="0" y="869183"/>
                  </a:cubicBezTo>
                  <a:lnTo>
                    <a:pt x="0" y="55179"/>
                  </a:lnTo>
                  <a:cubicBezTo>
                    <a:pt x="0" y="24705"/>
                    <a:pt x="24705" y="0"/>
                    <a:pt x="55179" y="0"/>
                  </a:cubicBezTo>
                  <a:close/>
                </a:path>
              </a:pathLst>
            </a:custGeom>
            <a:solidFill>
              <a:srgbClr val="FF914D">
                <a:alpha val="45882"/>
              </a:srgbClr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884593" cy="9624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410209" lvl="1" indent="-205105" algn="ctr">
                <a:lnSpc>
                  <a:spcPts val="2659"/>
                </a:lnSpc>
                <a:buAutoNum type="arabicPeriod"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652719" y="6315696"/>
            <a:ext cx="7155563" cy="3509687"/>
            <a:chOff x="0" y="0"/>
            <a:chExt cx="1884593" cy="92436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884593" cy="924362"/>
            </a:xfrm>
            <a:custGeom>
              <a:avLst/>
              <a:gdLst/>
              <a:ahLst/>
              <a:cxnLst/>
              <a:rect l="l" t="t" r="r" b="b"/>
              <a:pathLst>
                <a:path w="1884593" h="924362">
                  <a:moveTo>
                    <a:pt x="55179" y="0"/>
                  </a:moveTo>
                  <a:lnTo>
                    <a:pt x="1829414" y="0"/>
                  </a:lnTo>
                  <a:cubicBezTo>
                    <a:pt x="1859888" y="0"/>
                    <a:pt x="1884593" y="24705"/>
                    <a:pt x="1884593" y="55179"/>
                  </a:cubicBezTo>
                  <a:lnTo>
                    <a:pt x="1884593" y="869183"/>
                  </a:lnTo>
                  <a:cubicBezTo>
                    <a:pt x="1884593" y="883817"/>
                    <a:pt x="1878779" y="897852"/>
                    <a:pt x="1868431" y="908200"/>
                  </a:cubicBezTo>
                  <a:cubicBezTo>
                    <a:pt x="1858083" y="918549"/>
                    <a:pt x="1844048" y="924362"/>
                    <a:pt x="1829414" y="924362"/>
                  </a:cubicBezTo>
                  <a:lnTo>
                    <a:pt x="55179" y="924362"/>
                  </a:lnTo>
                  <a:cubicBezTo>
                    <a:pt x="24705" y="924362"/>
                    <a:pt x="0" y="899657"/>
                    <a:pt x="0" y="869183"/>
                  </a:cubicBezTo>
                  <a:lnTo>
                    <a:pt x="0" y="55179"/>
                  </a:lnTo>
                  <a:cubicBezTo>
                    <a:pt x="0" y="24705"/>
                    <a:pt x="24705" y="0"/>
                    <a:pt x="55179" y="0"/>
                  </a:cubicBezTo>
                  <a:close/>
                </a:path>
              </a:pathLst>
            </a:custGeom>
            <a:solidFill>
              <a:srgbClr val="FF914D">
                <a:alpha val="45882"/>
              </a:srgbClr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1884593" cy="9624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0744200" y="571500"/>
            <a:ext cx="3975561" cy="1383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5"/>
              </a:lnSpc>
              <a:spcBef>
                <a:spcPct val="0"/>
              </a:spcBef>
            </a:pPr>
            <a:endParaRPr lang="en-US" sz="4800" dirty="0">
              <a:solidFill>
                <a:srgbClr val="004AAD"/>
              </a:solidFill>
              <a:latin typeface="League Spartan"/>
              <a:ea typeface="League Spartan"/>
              <a:cs typeface="B Titr" panose="00000700000000000000" pitchFamily="2" charset="-78"/>
              <a:sym typeface="League Spartan"/>
              <a:rtl/>
            </a:endParaRPr>
          </a:p>
          <a:p>
            <a:pPr algn="ctr">
              <a:lnSpc>
                <a:spcPts val="3435"/>
              </a:lnSpc>
              <a:spcBef>
                <a:spcPct val="0"/>
              </a:spcBef>
            </a:pPr>
            <a:endParaRPr lang="en-US" sz="4800" b="1" dirty="0">
              <a:solidFill>
                <a:srgbClr val="004AAD"/>
              </a:solidFill>
              <a:latin typeface="League Spartan"/>
              <a:ea typeface="League Spartan"/>
              <a:cs typeface="B Titr" panose="00000700000000000000" pitchFamily="2" charset="-78"/>
              <a:sym typeface="League Spartan"/>
              <a:rtl/>
            </a:endParaRPr>
          </a:p>
          <a:p>
            <a:pPr algn="ctr">
              <a:lnSpc>
                <a:spcPts val="3435"/>
              </a:lnSpc>
              <a:spcBef>
                <a:spcPct val="0"/>
              </a:spcBef>
            </a:pPr>
            <a:endParaRPr lang="en-US" sz="4800" b="1" dirty="0">
              <a:solidFill>
                <a:srgbClr val="004AAD"/>
              </a:solidFill>
              <a:latin typeface="League Spartan"/>
              <a:ea typeface="League Spartan"/>
              <a:cs typeface="B Titr" panose="00000700000000000000" pitchFamily="2" charset="-78"/>
              <a:sym typeface="League Spartan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5552800" y="2534016"/>
            <a:ext cx="3029678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412"/>
              </a:lnSpc>
              <a:spcBef>
                <a:spcPct val="0"/>
              </a:spcBef>
            </a:pPr>
            <a:r>
              <a:rPr lang="ar-EG" sz="3000" b="1" dirty="0">
                <a:solidFill>
                  <a:srgbClr val="004AAD"/>
                </a:solidFill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  <a:t>بازار هدف طرح شما: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770229" y="6738911"/>
            <a:ext cx="3812250" cy="405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035"/>
              </a:lnSpc>
              <a:spcBef>
                <a:spcPct val="0"/>
              </a:spcBef>
            </a:pPr>
            <a:r>
              <a:rPr lang="ar-EG" sz="3000" b="1" dirty="0">
                <a:solidFill>
                  <a:srgbClr val="004AAD"/>
                </a:solidFill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  <a:t>بازار هدف</a:t>
            </a:r>
            <a:r>
              <a:rPr lang="en-US" sz="3000" b="1" dirty="0">
                <a:solidFill>
                  <a:srgbClr val="004AAD"/>
                </a:solidFill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  <a:t> </a:t>
            </a:r>
            <a:r>
              <a:rPr lang="fa-IR" sz="3000" b="1" dirty="0">
                <a:solidFill>
                  <a:srgbClr val="004AAD"/>
                </a:solidFill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  <a:t>(گوشه)</a:t>
            </a:r>
            <a:r>
              <a:rPr lang="ar-EG" sz="3000" b="1" dirty="0">
                <a:solidFill>
                  <a:srgbClr val="004AAD"/>
                </a:solidFill>
                <a:latin typeface="League Spartan"/>
                <a:ea typeface="League Spartan"/>
                <a:cs typeface="B Nazanin" panose="00000400000000000000" pitchFamily="2" charset="-78"/>
                <a:sym typeface="League Spartan"/>
                <a:rtl/>
              </a:rPr>
              <a:t> طرح شما: </a:t>
            </a:r>
          </a:p>
        </p:txBody>
      </p:sp>
      <p:sp>
        <p:nvSpPr>
          <p:cNvPr id="22" name="Freeform 22"/>
          <p:cNvSpPr/>
          <p:nvPr/>
        </p:nvSpPr>
        <p:spPr>
          <a:xfrm>
            <a:off x="341650" y="331851"/>
            <a:ext cx="1374100" cy="1926662"/>
          </a:xfrm>
          <a:custGeom>
            <a:avLst/>
            <a:gdLst/>
            <a:ahLst/>
            <a:cxnLst/>
            <a:rect l="l" t="t" r="r" b="b"/>
            <a:pathLst>
              <a:path w="1374100" h="1926662">
                <a:moveTo>
                  <a:pt x="0" y="0"/>
                </a:moveTo>
                <a:lnTo>
                  <a:pt x="1374100" y="0"/>
                </a:lnTo>
                <a:lnTo>
                  <a:pt x="1374100" y="1926662"/>
                </a:lnTo>
                <a:lnTo>
                  <a:pt x="0" y="19266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326" r="-5326"/>
            </a:stretch>
          </a:blipFill>
        </p:spPr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A5DB098-6036-0D0B-6B9D-E8CE5DD664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813" y="5067300"/>
            <a:ext cx="5762625" cy="5219700"/>
          </a:xfrm>
          <a:prstGeom prst="rect">
            <a:avLst/>
          </a:prstGeom>
        </p:spPr>
      </p:pic>
      <p:sp>
        <p:nvSpPr>
          <p:cNvPr id="26" name="TextBox 20">
            <a:extLst>
              <a:ext uri="{FF2B5EF4-FFF2-40B4-BE49-F238E27FC236}">
                <a16:creationId xmlns:a16="http://schemas.microsoft.com/office/drawing/2014/main" id="{CCF5252B-D47A-B1EE-671C-E1D5341487BD}"/>
              </a:ext>
            </a:extLst>
          </p:cNvPr>
          <p:cNvSpPr txBox="1"/>
          <p:nvPr/>
        </p:nvSpPr>
        <p:spPr>
          <a:xfrm>
            <a:off x="9991359" y="389819"/>
            <a:ext cx="3944078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spcBef>
                <a:spcPct val="0"/>
              </a:spcBef>
            </a:pPr>
            <a:r>
              <a:rPr lang="fa-IR" sz="4000" b="1" dirty="0">
                <a:solidFill>
                  <a:srgbClr val="004AAD"/>
                </a:solidFill>
                <a:latin typeface="League Spartan"/>
                <a:ea typeface="League Spartan"/>
                <a:cs typeface="B Titr" panose="00000700000000000000" pitchFamily="2" charset="-78"/>
                <a:sym typeface="League Spartan"/>
                <a:rtl/>
              </a:rPr>
              <a:t>بررسی بازار</a:t>
            </a:r>
            <a:r>
              <a:rPr lang="en-US" sz="4000" b="1" dirty="0">
                <a:solidFill>
                  <a:srgbClr val="004AAD"/>
                </a:solidFill>
                <a:latin typeface="League Spartan"/>
                <a:ea typeface="League Spartan"/>
                <a:cs typeface="B Titr" panose="00000700000000000000" pitchFamily="2" charset="-78"/>
                <a:sym typeface="League Spartan"/>
                <a:rtl/>
              </a:rPr>
              <a:t> </a:t>
            </a:r>
            <a:r>
              <a:rPr lang="fa-IR" sz="4000" b="1" dirty="0">
                <a:solidFill>
                  <a:srgbClr val="004AAD"/>
                </a:solidFill>
                <a:latin typeface="League Spartan"/>
                <a:ea typeface="League Spartan"/>
                <a:cs typeface="B Titr" panose="00000700000000000000" pitchFamily="2" charset="-78"/>
                <a:sym typeface="League Spartan"/>
                <a:rtl/>
              </a:rPr>
              <a:t>ایده</a:t>
            </a:r>
          </a:p>
          <a:p>
            <a:pPr algn="ctr" rtl="1">
              <a:spcBef>
                <a:spcPct val="0"/>
              </a:spcBef>
            </a:pPr>
            <a:r>
              <a:rPr lang="fa-IR" sz="4000" b="1" dirty="0">
                <a:solidFill>
                  <a:srgbClr val="004AAD"/>
                </a:solidFill>
                <a:latin typeface="League Spartan"/>
                <a:ea typeface="League Spartan"/>
                <a:cs typeface="B Titr" panose="00000700000000000000" pitchFamily="2" charset="-78"/>
                <a:sym typeface="League Spartan"/>
                <a:rtl/>
              </a:rPr>
              <a:t>بازار هدف</a:t>
            </a:r>
            <a:endParaRPr lang="ar-EG" sz="4000" b="1" dirty="0">
              <a:solidFill>
                <a:srgbClr val="004AAD"/>
              </a:solidFill>
              <a:latin typeface="League Spartan"/>
              <a:ea typeface="League Spartan"/>
              <a:cs typeface="B Titr" panose="00000700000000000000" pitchFamily="2" charset="-78"/>
              <a:sym typeface="League Spartan"/>
              <a:rtl/>
            </a:endParaRPr>
          </a:p>
        </p:txBody>
      </p:sp>
    </p:spTree>
    <p:extLst>
      <p:ext uri="{BB962C8B-B14F-4D97-AF65-F5344CB8AC3E}">
        <p14:creationId xmlns:p14="http://schemas.microsoft.com/office/powerpoint/2010/main" val="18622999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a:spPr>
      <a:bodyPr/>
      <a:lstStyle/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3144</TotalTime>
  <Words>837</Words>
  <Application>Microsoft Office PowerPoint</Application>
  <PresentationFormat>Custom</PresentationFormat>
  <Paragraphs>196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B Nazanin</vt:lpstr>
      <vt:lpstr>B Zar</vt:lpstr>
      <vt:lpstr>B Titr</vt:lpstr>
      <vt:lpstr>Calibri</vt:lpstr>
      <vt:lpstr>Canva Sans</vt:lpstr>
      <vt:lpstr>League Spartan</vt:lpstr>
      <vt:lpstr>Wingdings</vt:lpstr>
      <vt:lpstr>Canva Sans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Orange Modern Business Strategy Presentation</dc:title>
  <dc:creator>Pishro</dc:creator>
  <cp:lastModifiedBy>Aliyeh Barfi</cp:lastModifiedBy>
  <cp:revision>114</cp:revision>
  <dcterms:created xsi:type="dcterms:W3CDTF">2006-08-16T00:00:00Z</dcterms:created>
  <dcterms:modified xsi:type="dcterms:W3CDTF">2025-04-04T10:35:34Z</dcterms:modified>
  <dc:identifier>DAGjFsQ59DU</dc:identifier>
</cp:coreProperties>
</file>